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Montserrat" panose="00000500000000000000" pitchFamily="2" charset="0"/>
      <p:regular r:id="rId17"/>
      <p:italic r:id="rId18"/>
    </p:embeddedFont>
    <p:embeddedFont>
      <p:font typeface="Montserrat Bold" panose="00000800000000000000" charset="0"/>
      <p:regular r:id="rId19"/>
    </p:embeddedFont>
    <p:embeddedFont>
      <p:font typeface="Open Sauce Bold" panose="020B0604020202020204" charset="0"/>
      <p:regular r:id="rId20"/>
    </p:embeddedFont>
    <p:embeddedFont>
      <p:font typeface="Poppins" panose="00000500000000000000" pitchFamily="2" charset="0"/>
      <p:regular r:id="rId21"/>
    </p:embeddedFont>
    <p:embeddedFont>
      <p:font typeface="Poppins Bold" panose="00000800000000000000" charset="0"/>
      <p:regular r:id="rId22"/>
    </p:embeddedFont>
    <p:embeddedFont>
      <p:font typeface="Times New Roman Bold" panose="02020803070505020304" pitchFamily="18"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7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oleObject" Target="../embeddings/oleObject2.bin"/><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160509" y="8643882"/>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2298478" y="788111"/>
            <a:ext cx="2061839" cy="2186799"/>
          </a:xfrm>
          <a:custGeom>
            <a:avLst/>
            <a:gdLst/>
            <a:ahLst/>
            <a:cxnLst/>
            <a:rect l="l" t="t" r="r" b="b"/>
            <a:pathLst>
              <a:path w="2061839" h="2186799">
                <a:moveTo>
                  <a:pt x="0" y="0"/>
                </a:moveTo>
                <a:lnTo>
                  <a:pt x="2061839" y="0"/>
                </a:lnTo>
                <a:lnTo>
                  <a:pt x="2061839" y="2186799"/>
                </a:lnTo>
                <a:lnTo>
                  <a:pt x="0" y="2186799"/>
                </a:lnTo>
                <a:lnTo>
                  <a:pt x="0" y="0"/>
                </a:lnTo>
                <a:close/>
              </a:path>
            </a:pathLst>
          </a:custGeom>
          <a:blipFill>
            <a:blip r:embed="rId2"/>
            <a:stretch>
              <a:fillRect/>
            </a:stretch>
          </a:blipFill>
        </p:spPr>
      </p:sp>
      <p:sp>
        <p:nvSpPr>
          <p:cNvPr id="12" name="TextBox 12"/>
          <p:cNvSpPr txBox="1"/>
          <p:nvPr/>
        </p:nvSpPr>
        <p:spPr>
          <a:xfrm>
            <a:off x="3973950" y="1824360"/>
            <a:ext cx="11998861" cy="628624"/>
          </a:xfrm>
          <a:prstGeom prst="rect">
            <a:avLst/>
          </a:prstGeom>
        </p:spPr>
        <p:txBody>
          <a:bodyPr lIns="0" tIns="0" rIns="0" bIns="0" rtlCol="0" anchor="t">
            <a:spAutoFit/>
          </a:bodyPr>
          <a:lstStyle/>
          <a:p>
            <a:pPr algn="ctr">
              <a:lnSpc>
                <a:spcPts val="4877"/>
              </a:lnSpc>
              <a:spcBef>
                <a:spcPct val="0"/>
              </a:spcBef>
            </a:pPr>
            <a:r>
              <a:rPr lang="en-US" sz="3752" b="1">
                <a:solidFill>
                  <a:srgbClr val="00569E"/>
                </a:solidFill>
                <a:latin typeface="Times New Roman Bold"/>
                <a:ea typeface="Times New Roman Bold"/>
                <a:cs typeface="Times New Roman Bold"/>
                <a:sym typeface="Times New Roman Bold"/>
              </a:rPr>
              <a:t>NARASARAOPET ENGINEERING COLLEGE</a:t>
            </a:r>
          </a:p>
        </p:txBody>
      </p:sp>
      <p:sp>
        <p:nvSpPr>
          <p:cNvPr id="13" name="TextBox 13"/>
          <p:cNvSpPr txBox="1"/>
          <p:nvPr/>
        </p:nvSpPr>
        <p:spPr>
          <a:xfrm>
            <a:off x="4360317" y="3235747"/>
            <a:ext cx="10694726" cy="806710"/>
          </a:xfrm>
          <a:prstGeom prst="rect">
            <a:avLst/>
          </a:prstGeom>
        </p:spPr>
        <p:txBody>
          <a:bodyPr lIns="0" tIns="0" rIns="0" bIns="0" rtlCol="0" anchor="t">
            <a:spAutoFit/>
          </a:bodyPr>
          <a:lstStyle/>
          <a:p>
            <a:pPr algn="ctr">
              <a:lnSpc>
                <a:spcPts val="3213"/>
              </a:lnSpc>
            </a:pPr>
            <a:r>
              <a:rPr lang="en-US" sz="2472" b="1">
                <a:solidFill>
                  <a:srgbClr val="00569E"/>
                </a:solidFill>
                <a:latin typeface="Times New Roman Bold"/>
                <a:ea typeface="Times New Roman Bold"/>
                <a:cs typeface="Times New Roman Bold"/>
                <a:sym typeface="Times New Roman Bold"/>
              </a:rPr>
              <a:t>PROJECT  </a:t>
            </a:r>
          </a:p>
          <a:p>
            <a:pPr algn="ctr">
              <a:lnSpc>
                <a:spcPts val="3213"/>
              </a:lnSpc>
              <a:spcBef>
                <a:spcPct val="0"/>
              </a:spcBef>
            </a:pPr>
            <a:r>
              <a:rPr lang="en-US" sz="2472" b="1">
                <a:solidFill>
                  <a:srgbClr val="00569E"/>
                </a:solidFill>
                <a:latin typeface="Times New Roman Bold"/>
                <a:ea typeface="Times New Roman Bold"/>
                <a:cs typeface="Times New Roman Bold"/>
                <a:sym typeface="Times New Roman Bold"/>
              </a:rPr>
              <a:t>ON </a:t>
            </a:r>
            <a:r>
              <a:rPr lang="en-US" sz="2472" b="1">
                <a:solidFill>
                  <a:srgbClr val="035D61"/>
                </a:solidFill>
                <a:latin typeface="Times New Roman Bold"/>
                <a:ea typeface="Times New Roman Bold"/>
                <a:cs typeface="Times New Roman Bold"/>
                <a:sym typeface="Times New Roman Bold"/>
              </a:rPr>
              <a:t> </a:t>
            </a:r>
          </a:p>
        </p:txBody>
      </p:sp>
      <p:sp>
        <p:nvSpPr>
          <p:cNvPr id="14" name="TextBox 14"/>
          <p:cNvSpPr txBox="1"/>
          <p:nvPr/>
        </p:nvSpPr>
        <p:spPr>
          <a:xfrm>
            <a:off x="1889199" y="4617838"/>
            <a:ext cx="15636964" cy="628624"/>
          </a:xfrm>
          <a:prstGeom prst="rect">
            <a:avLst/>
          </a:prstGeom>
        </p:spPr>
        <p:txBody>
          <a:bodyPr lIns="0" tIns="0" rIns="0" bIns="0" rtlCol="0" anchor="t">
            <a:spAutoFit/>
          </a:bodyPr>
          <a:lstStyle/>
          <a:p>
            <a:pPr algn="ctr">
              <a:lnSpc>
                <a:spcPts val="4877"/>
              </a:lnSpc>
              <a:spcBef>
                <a:spcPct val="0"/>
              </a:spcBef>
            </a:pPr>
            <a:r>
              <a:rPr lang="en-US" sz="3752" b="1">
                <a:solidFill>
                  <a:srgbClr val="00569E"/>
                </a:solidFill>
                <a:latin typeface="Times New Roman Bold"/>
                <a:ea typeface="Times New Roman Bold"/>
                <a:cs typeface="Times New Roman Bold"/>
                <a:sym typeface="Times New Roman Bold"/>
              </a:rPr>
              <a:t>CRIME DATA PREDICTION USING MACHINE LEARNING</a:t>
            </a:r>
          </a:p>
        </p:txBody>
      </p:sp>
      <p:sp>
        <p:nvSpPr>
          <p:cNvPr id="15" name="TextBox 15"/>
          <p:cNvSpPr txBox="1"/>
          <p:nvPr/>
        </p:nvSpPr>
        <p:spPr>
          <a:xfrm>
            <a:off x="2604843" y="7237452"/>
            <a:ext cx="6080346" cy="1263555"/>
          </a:xfrm>
          <a:prstGeom prst="rect">
            <a:avLst/>
          </a:prstGeom>
        </p:spPr>
        <p:txBody>
          <a:bodyPr lIns="0" tIns="0" rIns="0" bIns="0" rtlCol="0" anchor="t">
            <a:spAutoFit/>
          </a:bodyPr>
          <a:lstStyle/>
          <a:p>
            <a:pPr algn="l">
              <a:lnSpc>
                <a:spcPts val="3577"/>
              </a:lnSpc>
            </a:pPr>
            <a:r>
              <a:rPr lang="en-US" sz="2752" b="1">
                <a:solidFill>
                  <a:srgbClr val="000000"/>
                </a:solidFill>
                <a:latin typeface="Open Sauce Bold"/>
                <a:ea typeface="Open Sauce Bold"/>
                <a:cs typeface="Open Sauce Bold"/>
                <a:sym typeface="Open Sauce Bold"/>
              </a:rPr>
              <a:t>Under the Guidance of:</a:t>
            </a:r>
          </a:p>
          <a:p>
            <a:pPr algn="l">
              <a:lnSpc>
                <a:spcPts val="3577"/>
              </a:lnSpc>
            </a:pPr>
            <a:r>
              <a:rPr lang="en-US" sz="2752" b="1">
                <a:solidFill>
                  <a:srgbClr val="000000"/>
                </a:solidFill>
                <a:latin typeface="Open Sauce Bold"/>
                <a:ea typeface="Open Sauce Bold"/>
                <a:cs typeface="Open Sauce Bold"/>
                <a:sym typeface="Open Sauce Bold"/>
              </a:rPr>
              <a:t>Dr. VVAS Lakshmi</a:t>
            </a:r>
          </a:p>
          <a:p>
            <a:pPr algn="l">
              <a:lnSpc>
                <a:spcPts val="2927"/>
              </a:lnSpc>
              <a:spcBef>
                <a:spcPct val="0"/>
              </a:spcBef>
            </a:pPr>
            <a:r>
              <a:rPr lang="en-US" sz="2252" b="1">
                <a:solidFill>
                  <a:srgbClr val="000000"/>
                </a:solidFill>
                <a:latin typeface="Open Sauce Bold"/>
                <a:ea typeface="Open Sauce Bold"/>
                <a:cs typeface="Open Sauce Bold"/>
                <a:sym typeface="Open Sauce Bold"/>
              </a:rPr>
              <a:t>Prof&amp;HOD</a:t>
            </a:r>
          </a:p>
        </p:txBody>
      </p:sp>
      <p:sp>
        <p:nvSpPr>
          <p:cNvPr id="16" name="TextBox 16"/>
          <p:cNvSpPr txBox="1"/>
          <p:nvPr/>
        </p:nvSpPr>
        <p:spPr>
          <a:xfrm>
            <a:off x="9440818" y="7237452"/>
            <a:ext cx="7723740" cy="1784141"/>
          </a:xfrm>
          <a:prstGeom prst="rect">
            <a:avLst/>
          </a:prstGeom>
        </p:spPr>
        <p:txBody>
          <a:bodyPr lIns="0" tIns="0" rIns="0" bIns="0" rtlCol="0" anchor="t">
            <a:spAutoFit/>
          </a:bodyPr>
          <a:lstStyle/>
          <a:p>
            <a:pPr algn="r">
              <a:lnSpc>
                <a:spcPts val="3577"/>
              </a:lnSpc>
            </a:pPr>
            <a:r>
              <a:rPr lang="en-US" sz="2752" b="1">
                <a:solidFill>
                  <a:srgbClr val="000000"/>
                </a:solidFill>
                <a:latin typeface="Open Sauce Bold"/>
                <a:ea typeface="Open Sauce Bold"/>
                <a:cs typeface="Open Sauce Bold"/>
                <a:sym typeface="Open Sauce Bold"/>
              </a:rPr>
              <a:t>Submitted By:</a:t>
            </a:r>
          </a:p>
          <a:p>
            <a:pPr algn="r">
              <a:lnSpc>
                <a:spcPts val="3577"/>
              </a:lnSpc>
            </a:pPr>
            <a:r>
              <a:rPr lang="en-US" sz="2752" b="1">
                <a:solidFill>
                  <a:srgbClr val="000000"/>
                </a:solidFill>
                <a:latin typeface="Open Sauce Bold"/>
                <a:ea typeface="Open Sauce Bold"/>
                <a:cs typeface="Open Sauce Bold"/>
                <a:sym typeface="Open Sauce Bold"/>
              </a:rPr>
              <a:t>Maddi Chidananda Dedeepya (22471A4432)</a:t>
            </a:r>
          </a:p>
          <a:p>
            <a:pPr algn="r">
              <a:lnSpc>
                <a:spcPts val="3577"/>
              </a:lnSpc>
            </a:pPr>
            <a:r>
              <a:rPr lang="en-US" sz="2752" b="1">
                <a:solidFill>
                  <a:srgbClr val="000000"/>
                </a:solidFill>
                <a:latin typeface="Open Sauce Bold"/>
                <a:ea typeface="Open Sauce Bold"/>
                <a:cs typeface="Open Sauce Bold"/>
                <a:sym typeface="Open Sauce Bold"/>
              </a:rPr>
              <a:t>Thoka Asha Gayathri (22471A4452)</a:t>
            </a:r>
          </a:p>
          <a:p>
            <a:pPr algn="r">
              <a:lnSpc>
                <a:spcPts val="3577"/>
              </a:lnSpc>
              <a:spcBef>
                <a:spcPct val="0"/>
              </a:spcBef>
            </a:pPr>
            <a:r>
              <a:rPr lang="en-US" sz="2752" b="1">
                <a:solidFill>
                  <a:srgbClr val="000000"/>
                </a:solidFill>
                <a:latin typeface="Open Sauce Bold"/>
                <a:ea typeface="Open Sauce Bold"/>
                <a:cs typeface="Open Sauce Bold"/>
                <a:sym typeface="Open Sauce Bold"/>
              </a:rPr>
              <a:t>Ubbathoti Venkateswarlu (22471A4454)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9517686" y="2336527"/>
            <a:ext cx="8534418" cy="6486158"/>
          </a:xfrm>
          <a:custGeom>
            <a:avLst/>
            <a:gdLst/>
            <a:ahLst/>
            <a:cxnLst/>
            <a:rect l="l" t="t" r="r" b="b"/>
            <a:pathLst>
              <a:path w="8534418" h="6486158">
                <a:moveTo>
                  <a:pt x="0" y="0"/>
                </a:moveTo>
                <a:lnTo>
                  <a:pt x="8534418" y="0"/>
                </a:lnTo>
                <a:lnTo>
                  <a:pt x="8534418" y="6486158"/>
                </a:lnTo>
                <a:lnTo>
                  <a:pt x="0" y="6486158"/>
                </a:lnTo>
                <a:lnTo>
                  <a:pt x="0" y="0"/>
                </a:lnTo>
                <a:close/>
              </a:path>
            </a:pathLst>
          </a:custGeom>
          <a:blipFill>
            <a:blip r:embed="rId5"/>
            <a:stretch>
              <a:fillRect/>
            </a:stretch>
          </a:blipFill>
        </p:spPr>
      </p:sp>
      <p:sp>
        <p:nvSpPr>
          <p:cNvPr id="6" name="TextBox 6"/>
          <p:cNvSpPr txBox="1"/>
          <p:nvPr/>
        </p:nvSpPr>
        <p:spPr>
          <a:xfrm>
            <a:off x="7199254" y="758250"/>
            <a:ext cx="3889492" cy="971059"/>
          </a:xfrm>
          <a:prstGeom prst="rect">
            <a:avLst/>
          </a:prstGeom>
        </p:spPr>
        <p:txBody>
          <a:bodyPr lIns="0" tIns="0" rIns="0" bIns="0" rtlCol="0" anchor="t">
            <a:spAutoFit/>
          </a:bodyPr>
          <a:lstStyle/>
          <a:p>
            <a:pPr marL="0" lvl="0" indent="0" algn="ctr">
              <a:lnSpc>
                <a:spcPts val="7902"/>
              </a:lnSpc>
              <a:spcBef>
                <a:spcPct val="0"/>
              </a:spcBef>
            </a:pPr>
            <a:r>
              <a:rPr lang="en-US" sz="5644" b="1">
                <a:solidFill>
                  <a:srgbClr val="FDFDFD"/>
                </a:solidFill>
                <a:latin typeface="Montserrat Bold"/>
                <a:ea typeface="Montserrat Bold"/>
                <a:cs typeface="Montserrat Bold"/>
                <a:sym typeface="Montserrat Bold"/>
              </a:rPr>
              <a:t>Results</a:t>
            </a:r>
          </a:p>
        </p:txBody>
      </p:sp>
      <p:sp>
        <p:nvSpPr>
          <p:cNvPr id="7" name="Freeform 7"/>
          <p:cNvSpPr/>
          <p:nvPr/>
        </p:nvSpPr>
        <p:spPr>
          <a:xfrm>
            <a:off x="304262" y="2336527"/>
            <a:ext cx="8839738" cy="6486158"/>
          </a:xfrm>
          <a:custGeom>
            <a:avLst/>
            <a:gdLst/>
            <a:ahLst/>
            <a:cxnLst/>
            <a:rect l="l" t="t" r="r" b="b"/>
            <a:pathLst>
              <a:path w="8839738" h="6486158">
                <a:moveTo>
                  <a:pt x="0" y="0"/>
                </a:moveTo>
                <a:lnTo>
                  <a:pt x="8839738" y="0"/>
                </a:lnTo>
                <a:lnTo>
                  <a:pt x="8839738" y="6486158"/>
                </a:lnTo>
                <a:lnTo>
                  <a:pt x="0" y="6486158"/>
                </a:lnTo>
                <a:lnTo>
                  <a:pt x="0" y="0"/>
                </a:lnTo>
                <a:close/>
              </a:path>
            </a:pathLst>
          </a:custGeom>
          <a:blipFill>
            <a:blip r:embed="rId6"/>
            <a:stretch>
              <a:fillRect/>
            </a:stretch>
          </a:blipFill>
          <a:ln cap="sq">
            <a:noFill/>
            <a:prstDash val="solid"/>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238003" y="8290589"/>
            <a:ext cx="7523780" cy="752378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3724222" y="-4507687"/>
            <a:ext cx="5924489" cy="592448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aphicFrame>
        <p:nvGraphicFramePr>
          <p:cNvPr id="8" name="Object 8"/>
          <p:cNvGraphicFramePr/>
          <p:nvPr>
            <p:extLst>
              <p:ext uri="{D42A27DB-BD31-4B8C-83A1-F6EECF244321}">
                <p14:modId xmlns:p14="http://schemas.microsoft.com/office/powerpoint/2010/main" val="2021115500"/>
              </p:ext>
            </p:extLst>
          </p:nvPr>
        </p:nvGraphicFramePr>
        <p:xfrm>
          <a:off x="-152400" y="1416802"/>
          <a:ext cx="11658600" cy="9444609"/>
        </p:xfrm>
        <a:graphic>
          <a:graphicData uri="http://schemas.openxmlformats.org/presentationml/2006/ole">
            <mc:AlternateContent xmlns:mc="http://schemas.openxmlformats.org/markup-compatibility/2006">
              <mc:Choice xmlns:v="urn:schemas-microsoft-com:vml" Requires="v">
                <p:oleObj name="Worksheet" r:id="rId2" imgW="12230100" imgH="10261600" progId="Excel.Sheet.12">
                  <p:embed/>
                </p:oleObj>
              </mc:Choice>
              <mc:Fallback>
                <p:oleObj name="Worksheet" r:id="rId2" imgW="12230100" imgH="10261600" progId="Excel.Sheet.12">
                  <p:embed/>
                  <p:pic>
                    <p:nvPicPr>
                      <p:cNvPr id="0" name=""/>
                      <p:cNvPicPr/>
                      <p:nvPr/>
                    </p:nvPicPr>
                    <p:blipFill>
                      <a:blip r:embed="rId3"/>
                      <a:stretch>
                        <a:fillRect/>
                      </a:stretch>
                    </p:blipFill>
                    <p:spPr>
                      <a:xfrm>
                        <a:off x="-152400" y="1416802"/>
                        <a:ext cx="11658600" cy="9444609"/>
                      </a:xfrm>
                      <a:prstGeom prst="rect">
                        <a:avLst/>
                      </a:prstGeom>
                    </p:spPr>
                  </p:pic>
                </p:oleObj>
              </mc:Fallback>
            </mc:AlternateContent>
          </a:graphicData>
        </a:graphic>
      </p:graphicFrame>
      <p:sp>
        <p:nvSpPr>
          <p:cNvPr id="9" name="TextBox 9"/>
          <p:cNvSpPr txBox="1"/>
          <p:nvPr/>
        </p:nvSpPr>
        <p:spPr>
          <a:xfrm>
            <a:off x="7199254" y="914400"/>
            <a:ext cx="3889492" cy="971059"/>
          </a:xfrm>
          <a:prstGeom prst="rect">
            <a:avLst/>
          </a:prstGeom>
        </p:spPr>
        <p:txBody>
          <a:bodyPr lIns="0" tIns="0" rIns="0" bIns="0" rtlCol="0" anchor="t">
            <a:spAutoFit/>
          </a:bodyPr>
          <a:lstStyle/>
          <a:p>
            <a:pPr marL="0" lvl="0" indent="0" algn="ctr">
              <a:lnSpc>
                <a:spcPts val="7902"/>
              </a:lnSpc>
              <a:spcBef>
                <a:spcPct val="0"/>
              </a:spcBef>
            </a:pPr>
            <a:r>
              <a:rPr lang="en-US" sz="5644" b="1">
                <a:solidFill>
                  <a:srgbClr val="232AB9"/>
                </a:solidFill>
                <a:latin typeface="Montserrat Bold"/>
                <a:ea typeface="Montserrat Bold"/>
                <a:cs typeface="Montserrat Bold"/>
                <a:sym typeface="Montserrat Bold"/>
              </a:rPr>
              <a:t>Analysis</a:t>
            </a:r>
          </a:p>
        </p:txBody>
      </p:sp>
      <p:sp>
        <p:nvSpPr>
          <p:cNvPr id="10" name="Freeform 10"/>
          <p:cNvSpPr/>
          <p:nvPr/>
        </p:nvSpPr>
        <p:spPr>
          <a:xfrm>
            <a:off x="9931420" y="3056241"/>
            <a:ext cx="7797911" cy="5234348"/>
          </a:xfrm>
          <a:custGeom>
            <a:avLst/>
            <a:gdLst/>
            <a:ahLst/>
            <a:cxnLst/>
            <a:rect l="l" t="t" r="r" b="b"/>
            <a:pathLst>
              <a:path w="7797911" h="5234348">
                <a:moveTo>
                  <a:pt x="0" y="0"/>
                </a:moveTo>
                <a:lnTo>
                  <a:pt x="7797910" y="0"/>
                </a:lnTo>
                <a:lnTo>
                  <a:pt x="7797910" y="5234348"/>
                </a:lnTo>
                <a:lnTo>
                  <a:pt x="0" y="5234348"/>
                </a:lnTo>
                <a:lnTo>
                  <a:pt x="0" y="0"/>
                </a:lnTo>
                <a:close/>
              </a:path>
            </a:pathLst>
          </a:custGeom>
          <a:blipFill>
            <a:blip r:embed="rId4"/>
            <a:stretch>
              <a:fillRect/>
            </a:stretch>
          </a:blipFill>
          <a:ln w="28575" cap="sq">
            <a:solidFill>
              <a:srgbClr val="000000"/>
            </a:solidFill>
            <a:prstDash val="solid"/>
            <a:miter/>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2792288"/>
            <a:ext cx="7449685" cy="3010124"/>
            <a:chOff x="0" y="0"/>
            <a:chExt cx="9932913" cy="4013499"/>
          </a:xfrm>
        </p:grpSpPr>
        <p:grpSp>
          <p:nvGrpSpPr>
            <p:cNvPr id="9" name="Group 9"/>
            <p:cNvGrpSpPr/>
            <p:nvPr/>
          </p:nvGrpSpPr>
          <p:grpSpPr>
            <a:xfrm>
              <a:off x="0" y="0"/>
              <a:ext cx="9932913" cy="4013499"/>
              <a:chOff x="0" y="0"/>
              <a:chExt cx="1982129" cy="800900"/>
            </a:xfrm>
          </p:grpSpPr>
          <p:sp>
            <p:nvSpPr>
              <p:cNvPr id="10" name="Freeform 10"/>
              <p:cNvSpPr/>
              <p:nvPr/>
            </p:nvSpPr>
            <p:spPr>
              <a:xfrm>
                <a:off x="0" y="0"/>
                <a:ext cx="1982129" cy="800900"/>
              </a:xfrm>
              <a:custGeom>
                <a:avLst/>
                <a:gdLst/>
                <a:ahLst/>
                <a:cxnLst/>
                <a:rect l="l" t="t" r="r" b="b"/>
                <a:pathLst>
                  <a:path w="1982129" h="800900">
                    <a:moveTo>
                      <a:pt x="45726" y="0"/>
                    </a:moveTo>
                    <a:lnTo>
                      <a:pt x="1936403" y="0"/>
                    </a:lnTo>
                    <a:cubicBezTo>
                      <a:pt x="1948530" y="0"/>
                      <a:pt x="1960161" y="4818"/>
                      <a:pt x="1968736" y="13393"/>
                    </a:cubicBezTo>
                    <a:cubicBezTo>
                      <a:pt x="1977311" y="21968"/>
                      <a:pt x="1982129" y="33599"/>
                      <a:pt x="1982129" y="45726"/>
                    </a:cubicBezTo>
                    <a:lnTo>
                      <a:pt x="1982129" y="755174"/>
                    </a:lnTo>
                    <a:cubicBezTo>
                      <a:pt x="1982129" y="780428"/>
                      <a:pt x="1961657" y="800900"/>
                      <a:pt x="1936403" y="800900"/>
                    </a:cubicBezTo>
                    <a:lnTo>
                      <a:pt x="45726" y="800900"/>
                    </a:lnTo>
                    <a:cubicBezTo>
                      <a:pt x="20472" y="800900"/>
                      <a:pt x="0" y="780428"/>
                      <a:pt x="0" y="755174"/>
                    </a:cubicBezTo>
                    <a:lnTo>
                      <a:pt x="0" y="45726"/>
                    </a:lnTo>
                    <a:cubicBezTo>
                      <a:pt x="0" y="20472"/>
                      <a:pt x="20472" y="0"/>
                      <a:pt x="45726" y="0"/>
                    </a:cubicBezTo>
                    <a:close/>
                  </a:path>
                </a:pathLst>
              </a:custGeom>
              <a:ln w="38100" cap="rnd">
                <a:solidFill>
                  <a:srgbClr val="FFFFFF"/>
                </a:solidFill>
                <a:prstDash val="solid"/>
                <a:round/>
              </a:ln>
            </p:spPr>
          </p:sp>
          <p:sp>
            <p:nvSpPr>
              <p:cNvPr id="11" name="TextBox 11"/>
              <p:cNvSpPr txBox="1"/>
              <p:nvPr/>
            </p:nvSpPr>
            <p:spPr>
              <a:xfrm>
                <a:off x="0" y="-38100"/>
                <a:ext cx="1982129" cy="83900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2" name="Freeform 12"/>
            <p:cNvSpPr/>
            <p:nvPr/>
          </p:nvSpPr>
          <p:spPr>
            <a:xfrm>
              <a:off x="723858" y="833554"/>
              <a:ext cx="1044212" cy="830015"/>
            </a:xfrm>
            <a:custGeom>
              <a:avLst/>
              <a:gdLst/>
              <a:ahLst/>
              <a:cxnLst/>
              <a:rect l="l" t="t" r="r" b="b"/>
              <a:pathLst>
                <a:path w="1044212" h="830015">
                  <a:moveTo>
                    <a:pt x="0" y="0"/>
                  </a:moveTo>
                  <a:lnTo>
                    <a:pt x="1044213" y="0"/>
                  </a:lnTo>
                  <a:lnTo>
                    <a:pt x="1044213" y="830015"/>
                  </a:lnTo>
                  <a:lnTo>
                    <a:pt x="0" y="830015"/>
                  </a:lnTo>
                  <a:lnTo>
                    <a:pt x="0" y="0"/>
                  </a:lnTo>
                  <a:close/>
                </a:path>
              </a:pathLst>
            </a:custGeom>
            <a:blipFill>
              <a:blip r:embed="rId2"/>
              <a:stretch>
                <a:fillRect/>
              </a:stretch>
            </a:blipFill>
          </p:spPr>
        </p:sp>
        <p:sp>
          <p:nvSpPr>
            <p:cNvPr id="13" name="TextBox 13"/>
            <p:cNvSpPr txBox="1"/>
            <p:nvPr/>
          </p:nvSpPr>
          <p:spPr>
            <a:xfrm>
              <a:off x="2195232" y="785929"/>
              <a:ext cx="4319228" cy="493111"/>
            </a:xfrm>
            <a:prstGeom prst="rect">
              <a:avLst/>
            </a:prstGeom>
          </p:spPr>
          <p:txBody>
            <a:bodyPr lIns="0" tIns="0" rIns="0" bIns="0" rtlCol="0" anchor="t">
              <a:spAutoFit/>
            </a:bodyPr>
            <a:lstStyle/>
            <a:p>
              <a:pPr marL="0" lvl="0" indent="0" algn="l">
                <a:lnSpc>
                  <a:spcPts val="3107"/>
                </a:lnSpc>
                <a:spcBef>
                  <a:spcPct val="0"/>
                </a:spcBef>
              </a:pPr>
              <a:r>
                <a:rPr lang="en-US" sz="2219" b="1">
                  <a:solidFill>
                    <a:srgbClr val="FDFDFD"/>
                  </a:solidFill>
                  <a:latin typeface="Montserrat Bold"/>
                  <a:ea typeface="Montserrat Bold"/>
                  <a:cs typeface="Montserrat Bold"/>
                  <a:sym typeface="Montserrat Bold"/>
                </a:rPr>
                <a:t>ML-Based Prediction</a:t>
              </a:r>
            </a:p>
          </p:txBody>
        </p:sp>
        <p:sp>
          <p:nvSpPr>
            <p:cNvPr id="14" name="TextBox 14"/>
            <p:cNvSpPr txBox="1"/>
            <p:nvPr/>
          </p:nvSpPr>
          <p:spPr>
            <a:xfrm>
              <a:off x="2195232" y="1555100"/>
              <a:ext cx="7737682" cy="2055119"/>
            </a:xfrm>
            <a:prstGeom prst="rect">
              <a:avLst/>
            </a:prstGeom>
          </p:spPr>
          <p:txBody>
            <a:bodyPr lIns="0" tIns="0" rIns="0" bIns="0" rtlCol="0" anchor="t">
              <a:spAutoFit/>
            </a:bodyPr>
            <a:lstStyle/>
            <a:p>
              <a:pPr marL="0" lvl="0" indent="0" algn="l">
                <a:lnSpc>
                  <a:spcPts val="3107"/>
                </a:lnSpc>
                <a:spcBef>
                  <a:spcPct val="0"/>
                </a:spcBef>
              </a:pPr>
              <a:r>
                <a:rPr lang="en-US" sz="2219">
                  <a:solidFill>
                    <a:srgbClr val="FDFDFD"/>
                  </a:solidFill>
                  <a:latin typeface="Montserrat"/>
                  <a:ea typeface="Montserrat"/>
                  <a:cs typeface="Montserrat"/>
                  <a:sym typeface="Montserrat"/>
                </a:rPr>
                <a:t>Developed a robust predictive model, with Random Forest consistently achieving the best performance and accuracy.</a:t>
              </a:r>
            </a:p>
          </p:txBody>
        </p:sp>
      </p:grpSp>
      <p:grpSp>
        <p:nvGrpSpPr>
          <p:cNvPr id="15" name="Group 15"/>
          <p:cNvGrpSpPr/>
          <p:nvPr/>
        </p:nvGrpSpPr>
        <p:grpSpPr>
          <a:xfrm>
            <a:off x="5421290" y="6248176"/>
            <a:ext cx="7449685" cy="3010124"/>
            <a:chOff x="0" y="0"/>
            <a:chExt cx="9932913" cy="4013499"/>
          </a:xfrm>
        </p:grpSpPr>
        <p:grpSp>
          <p:nvGrpSpPr>
            <p:cNvPr id="16" name="Group 16"/>
            <p:cNvGrpSpPr/>
            <p:nvPr/>
          </p:nvGrpSpPr>
          <p:grpSpPr>
            <a:xfrm>
              <a:off x="0" y="0"/>
              <a:ext cx="9932913" cy="4013499"/>
              <a:chOff x="0" y="0"/>
              <a:chExt cx="1982129" cy="800900"/>
            </a:xfrm>
          </p:grpSpPr>
          <p:sp>
            <p:nvSpPr>
              <p:cNvPr id="17" name="Freeform 17"/>
              <p:cNvSpPr/>
              <p:nvPr/>
            </p:nvSpPr>
            <p:spPr>
              <a:xfrm>
                <a:off x="0" y="0"/>
                <a:ext cx="1982129" cy="800900"/>
              </a:xfrm>
              <a:custGeom>
                <a:avLst/>
                <a:gdLst/>
                <a:ahLst/>
                <a:cxnLst/>
                <a:rect l="l" t="t" r="r" b="b"/>
                <a:pathLst>
                  <a:path w="1982129" h="800900">
                    <a:moveTo>
                      <a:pt x="45726" y="0"/>
                    </a:moveTo>
                    <a:lnTo>
                      <a:pt x="1936403" y="0"/>
                    </a:lnTo>
                    <a:cubicBezTo>
                      <a:pt x="1948530" y="0"/>
                      <a:pt x="1960161" y="4818"/>
                      <a:pt x="1968736" y="13393"/>
                    </a:cubicBezTo>
                    <a:cubicBezTo>
                      <a:pt x="1977311" y="21968"/>
                      <a:pt x="1982129" y="33599"/>
                      <a:pt x="1982129" y="45726"/>
                    </a:cubicBezTo>
                    <a:lnTo>
                      <a:pt x="1982129" y="755174"/>
                    </a:lnTo>
                    <a:cubicBezTo>
                      <a:pt x="1982129" y="780428"/>
                      <a:pt x="1961657" y="800900"/>
                      <a:pt x="1936403" y="800900"/>
                    </a:cubicBezTo>
                    <a:lnTo>
                      <a:pt x="45726" y="800900"/>
                    </a:lnTo>
                    <a:cubicBezTo>
                      <a:pt x="20472" y="800900"/>
                      <a:pt x="0" y="780428"/>
                      <a:pt x="0" y="755174"/>
                    </a:cubicBezTo>
                    <a:lnTo>
                      <a:pt x="0" y="45726"/>
                    </a:lnTo>
                    <a:cubicBezTo>
                      <a:pt x="0" y="20472"/>
                      <a:pt x="20472" y="0"/>
                      <a:pt x="45726" y="0"/>
                    </a:cubicBezTo>
                    <a:close/>
                  </a:path>
                </a:pathLst>
              </a:custGeom>
              <a:ln w="38100" cap="rnd">
                <a:solidFill>
                  <a:srgbClr val="FFFFFF"/>
                </a:solidFill>
                <a:prstDash val="solid"/>
                <a:round/>
              </a:ln>
            </p:spPr>
          </p:sp>
          <p:sp>
            <p:nvSpPr>
              <p:cNvPr id="18" name="TextBox 18"/>
              <p:cNvSpPr txBox="1"/>
              <p:nvPr/>
            </p:nvSpPr>
            <p:spPr>
              <a:xfrm>
                <a:off x="0" y="-38100"/>
                <a:ext cx="1982129" cy="83900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9" name="TextBox 19"/>
            <p:cNvSpPr txBox="1"/>
            <p:nvPr/>
          </p:nvSpPr>
          <p:spPr>
            <a:xfrm>
              <a:off x="2195232" y="785929"/>
              <a:ext cx="6287429" cy="493111"/>
            </a:xfrm>
            <a:prstGeom prst="rect">
              <a:avLst/>
            </a:prstGeom>
          </p:spPr>
          <p:txBody>
            <a:bodyPr lIns="0" tIns="0" rIns="0" bIns="0" rtlCol="0" anchor="t">
              <a:spAutoFit/>
            </a:bodyPr>
            <a:lstStyle/>
            <a:p>
              <a:pPr marL="0" lvl="0" indent="0" algn="l">
                <a:lnSpc>
                  <a:spcPts val="3107"/>
                </a:lnSpc>
                <a:spcBef>
                  <a:spcPct val="0"/>
                </a:spcBef>
              </a:pPr>
              <a:r>
                <a:rPr lang="en-US" sz="2219" b="1">
                  <a:solidFill>
                    <a:srgbClr val="FDFDFD"/>
                  </a:solidFill>
                  <a:latin typeface="Montserrat Bold"/>
                  <a:ea typeface="Montserrat Bold"/>
                  <a:cs typeface="Montserrat Bold"/>
                  <a:sym typeface="Montserrat Bold"/>
                </a:rPr>
                <a:t>Proactive Decision Support</a:t>
              </a:r>
            </a:p>
          </p:txBody>
        </p:sp>
        <p:sp>
          <p:nvSpPr>
            <p:cNvPr id="20" name="TextBox 20"/>
            <p:cNvSpPr txBox="1"/>
            <p:nvPr/>
          </p:nvSpPr>
          <p:spPr>
            <a:xfrm>
              <a:off x="2195232" y="1557822"/>
              <a:ext cx="7375118" cy="2055119"/>
            </a:xfrm>
            <a:prstGeom prst="rect">
              <a:avLst/>
            </a:prstGeom>
          </p:spPr>
          <p:txBody>
            <a:bodyPr lIns="0" tIns="0" rIns="0" bIns="0" rtlCol="0" anchor="t">
              <a:spAutoFit/>
            </a:bodyPr>
            <a:lstStyle/>
            <a:p>
              <a:pPr marL="0" lvl="0" indent="0" algn="l">
                <a:lnSpc>
                  <a:spcPts val="3107"/>
                </a:lnSpc>
                <a:spcBef>
                  <a:spcPct val="0"/>
                </a:spcBef>
              </a:pPr>
              <a:r>
                <a:rPr lang="en-US" sz="2219">
                  <a:solidFill>
                    <a:srgbClr val="FDFDFD"/>
                  </a:solidFill>
                  <a:latin typeface="Montserrat"/>
                  <a:ea typeface="Montserrat"/>
                  <a:cs typeface="Montserrat"/>
                  <a:sym typeface="Montserrat"/>
                </a:rPr>
                <a:t>Empowers police departments and policymakers to take timely, data-driven actions to make communities safer.</a:t>
              </a:r>
            </a:p>
          </p:txBody>
        </p:sp>
      </p:grpSp>
      <p:grpSp>
        <p:nvGrpSpPr>
          <p:cNvPr id="21" name="Group 21"/>
          <p:cNvGrpSpPr/>
          <p:nvPr/>
        </p:nvGrpSpPr>
        <p:grpSpPr>
          <a:xfrm>
            <a:off x="9809615" y="2792288"/>
            <a:ext cx="7449685" cy="3010124"/>
            <a:chOff x="0" y="0"/>
            <a:chExt cx="9932913" cy="4013499"/>
          </a:xfrm>
        </p:grpSpPr>
        <p:grpSp>
          <p:nvGrpSpPr>
            <p:cNvPr id="22" name="Group 22"/>
            <p:cNvGrpSpPr/>
            <p:nvPr/>
          </p:nvGrpSpPr>
          <p:grpSpPr>
            <a:xfrm>
              <a:off x="0" y="0"/>
              <a:ext cx="9932913" cy="4013499"/>
              <a:chOff x="0" y="0"/>
              <a:chExt cx="1982129" cy="800900"/>
            </a:xfrm>
          </p:grpSpPr>
          <p:sp>
            <p:nvSpPr>
              <p:cNvPr id="23" name="Freeform 23"/>
              <p:cNvSpPr/>
              <p:nvPr/>
            </p:nvSpPr>
            <p:spPr>
              <a:xfrm>
                <a:off x="0" y="0"/>
                <a:ext cx="1982129" cy="800900"/>
              </a:xfrm>
              <a:custGeom>
                <a:avLst/>
                <a:gdLst/>
                <a:ahLst/>
                <a:cxnLst/>
                <a:rect l="l" t="t" r="r" b="b"/>
                <a:pathLst>
                  <a:path w="1982129" h="800900">
                    <a:moveTo>
                      <a:pt x="45726" y="0"/>
                    </a:moveTo>
                    <a:lnTo>
                      <a:pt x="1936403" y="0"/>
                    </a:lnTo>
                    <a:cubicBezTo>
                      <a:pt x="1948530" y="0"/>
                      <a:pt x="1960161" y="4818"/>
                      <a:pt x="1968736" y="13393"/>
                    </a:cubicBezTo>
                    <a:cubicBezTo>
                      <a:pt x="1977311" y="21968"/>
                      <a:pt x="1982129" y="33599"/>
                      <a:pt x="1982129" y="45726"/>
                    </a:cubicBezTo>
                    <a:lnTo>
                      <a:pt x="1982129" y="755174"/>
                    </a:lnTo>
                    <a:cubicBezTo>
                      <a:pt x="1982129" y="780428"/>
                      <a:pt x="1961657" y="800900"/>
                      <a:pt x="1936403" y="800900"/>
                    </a:cubicBezTo>
                    <a:lnTo>
                      <a:pt x="45726" y="800900"/>
                    </a:lnTo>
                    <a:cubicBezTo>
                      <a:pt x="20472" y="800900"/>
                      <a:pt x="0" y="780428"/>
                      <a:pt x="0" y="755174"/>
                    </a:cubicBezTo>
                    <a:lnTo>
                      <a:pt x="0" y="45726"/>
                    </a:lnTo>
                    <a:cubicBezTo>
                      <a:pt x="0" y="20472"/>
                      <a:pt x="20472" y="0"/>
                      <a:pt x="45726" y="0"/>
                    </a:cubicBezTo>
                    <a:close/>
                  </a:path>
                </a:pathLst>
              </a:custGeom>
              <a:ln w="38100" cap="rnd">
                <a:solidFill>
                  <a:srgbClr val="FFFFFF"/>
                </a:solidFill>
                <a:prstDash val="solid"/>
                <a:round/>
              </a:ln>
            </p:spPr>
          </p:sp>
          <p:sp>
            <p:nvSpPr>
              <p:cNvPr id="24" name="TextBox 24"/>
              <p:cNvSpPr txBox="1"/>
              <p:nvPr/>
            </p:nvSpPr>
            <p:spPr>
              <a:xfrm>
                <a:off x="0" y="-38100"/>
                <a:ext cx="1982129" cy="83900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25" name="TextBox 25"/>
            <p:cNvSpPr txBox="1"/>
            <p:nvPr/>
          </p:nvSpPr>
          <p:spPr>
            <a:xfrm>
              <a:off x="2195232" y="785929"/>
              <a:ext cx="4319228" cy="493111"/>
            </a:xfrm>
            <a:prstGeom prst="rect">
              <a:avLst/>
            </a:prstGeom>
          </p:spPr>
          <p:txBody>
            <a:bodyPr lIns="0" tIns="0" rIns="0" bIns="0" rtlCol="0" anchor="t">
              <a:spAutoFit/>
            </a:bodyPr>
            <a:lstStyle/>
            <a:p>
              <a:pPr marL="0" lvl="0" indent="0" algn="l">
                <a:lnSpc>
                  <a:spcPts val="3107"/>
                </a:lnSpc>
                <a:spcBef>
                  <a:spcPct val="0"/>
                </a:spcBef>
              </a:pPr>
              <a:r>
                <a:rPr lang="en-US" sz="2219" b="1">
                  <a:solidFill>
                    <a:srgbClr val="FDFDFD"/>
                  </a:solidFill>
                  <a:latin typeface="Montserrat Bold"/>
                  <a:ea typeface="Montserrat Bold"/>
                  <a:cs typeface="Montserrat Bold"/>
                  <a:sym typeface="Montserrat Bold"/>
                </a:rPr>
                <a:t>Deployment</a:t>
              </a:r>
            </a:p>
          </p:txBody>
        </p:sp>
        <p:sp>
          <p:nvSpPr>
            <p:cNvPr id="26" name="TextBox 26"/>
            <p:cNvSpPr txBox="1"/>
            <p:nvPr/>
          </p:nvSpPr>
          <p:spPr>
            <a:xfrm>
              <a:off x="2195232" y="1555100"/>
              <a:ext cx="7219734" cy="2055119"/>
            </a:xfrm>
            <a:prstGeom prst="rect">
              <a:avLst/>
            </a:prstGeom>
          </p:spPr>
          <p:txBody>
            <a:bodyPr lIns="0" tIns="0" rIns="0" bIns="0" rtlCol="0" anchor="t">
              <a:spAutoFit/>
            </a:bodyPr>
            <a:lstStyle/>
            <a:p>
              <a:pPr marL="0" lvl="0" indent="0" algn="l">
                <a:lnSpc>
                  <a:spcPts val="3107"/>
                </a:lnSpc>
                <a:spcBef>
                  <a:spcPct val="0"/>
                </a:spcBef>
              </a:pPr>
              <a:r>
                <a:rPr lang="en-US" sz="2219">
                  <a:solidFill>
                    <a:srgbClr val="FDFDFD"/>
                  </a:solidFill>
                  <a:latin typeface="Montserrat"/>
                  <a:ea typeface="Montserrat"/>
                  <a:cs typeface="Montserrat"/>
                  <a:sym typeface="Montserrat"/>
                </a:rPr>
                <a:t>Implemented a fully interactive and user-friendly web interface via Streamlit, enabling real-time access to insights.</a:t>
              </a:r>
            </a:p>
          </p:txBody>
        </p:sp>
        <p:sp>
          <p:nvSpPr>
            <p:cNvPr id="27" name="Freeform 27"/>
            <p:cNvSpPr/>
            <p:nvPr/>
          </p:nvSpPr>
          <p:spPr>
            <a:xfrm>
              <a:off x="583455" y="714788"/>
              <a:ext cx="1117081" cy="887937"/>
            </a:xfrm>
            <a:custGeom>
              <a:avLst/>
              <a:gdLst/>
              <a:ahLst/>
              <a:cxnLst/>
              <a:rect l="l" t="t" r="r" b="b"/>
              <a:pathLst>
                <a:path w="1117081" h="887937">
                  <a:moveTo>
                    <a:pt x="0" y="0"/>
                  </a:moveTo>
                  <a:lnTo>
                    <a:pt x="1117082" y="0"/>
                  </a:lnTo>
                  <a:lnTo>
                    <a:pt x="1117082" y="887937"/>
                  </a:lnTo>
                  <a:lnTo>
                    <a:pt x="0" y="887937"/>
                  </a:lnTo>
                  <a:lnTo>
                    <a:pt x="0" y="0"/>
                  </a:lnTo>
                  <a:close/>
                </a:path>
              </a:pathLst>
            </a:custGeom>
            <a:blipFill>
              <a:blip r:embed="rId3"/>
              <a:stretch>
                <a:fillRect/>
              </a:stretch>
            </a:blipFill>
          </p:spPr>
        </p:sp>
      </p:grpSp>
      <p:sp>
        <p:nvSpPr>
          <p:cNvPr id="28" name="Freeform 28"/>
          <p:cNvSpPr/>
          <p:nvPr/>
        </p:nvSpPr>
        <p:spPr>
          <a:xfrm>
            <a:off x="6120444" y="6837080"/>
            <a:ext cx="603182" cy="622640"/>
          </a:xfrm>
          <a:custGeom>
            <a:avLst/>
            <a:gdLst/>
            <a:ahLst/>
            <a:cxnLst/>
            <a:rect l="l" t="t" r="r" b="b"/>
            <a:pathLst>
              <a:path w="603182" h="622640">
                <a:moveTo>
                  <a:pt x="0" y="0"/>
                </a:moveTo>
                <a:lnTo>
                  <a:pt x="603183" y="0"/>
                </a:lnTo>
                <a:lnTo>
                  <a:pt x="603183" y="622640"/>
                </a:lnTo>
                <a:lnTo>
                  <a:pt x="0" y="622640"/>
                </a:lnTo>
                <a:lnTo>
                  <a:pt x="0" y="0"/>
                </a:lnTo>
                <a:close/>
              </a:path>
            </a:pathLst>
          </a:custGeom>
          <a:blipFill>
            <a:blip r:embed="rId4"/>
            <a:stretch>
              <a:fillRect/>
            </a:stretch>
          </a:blipFill>
        </p:spPr>
      </p:sp>
      <p:sp>
        <p:nvSpPr>
          <p:cNvPr id="29" name="TextBox 29"/>
          <p:cNvSpPr txBox="1"/>
          <p:nvPr/>
        </p:nvSpPr>
        <p:spPr>
          <a:xfrm>
            <a:off x="5278522" y="1167692"/>
            <a:ext cx="7730956" cy="899182"/>
          </a:xfrm>
          <a:prstGeom prst="rect">
            <a:avLst/>
          </a:prstGeom>
        </p:spPr>
        <p:txBody>
          <a:bodyPr lIns="0" tIns="0" rIns="0" bIns="0" rtlCol="0" anchor="t">
            <a:spAutoFit/>
          </a:bodyPr>
          <a:lstStyle/>
          <a:p>
            <a:pPr marL="0" lvl="0" indent="0" algn="ctr">
              <a:lnSpc>
                <a:spcPts val="7417"/>
              </a:lnSpc>
              <a:spcBef>
                <a:spcPct val="0"/>
              </a:spcBef>
            </a:pPr>
            <a:r>
              <a:rPr lang="en-US" sz="5298" b="1">
                <a:solidFill>
                  <a:srgbClr val="FDFDFD"/>
                </a:solidFill>
                <a:latin typeface="Montserrat Bold"/>
                <a:ea typeface="Montserrat Bold"/>
                <a:cs typeface="Montserrat Bold"/>
                <a:sym typeface="Montserrat Bold"/>
              </a:rP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8404231">
            <a:off x="16076111" y="6374403"/>
            <a:ext cx="3095409" cy="5861700"/>
            <a:chOff x="0" y="0"/>
            <a:chExt cx="815252" cy="1543822"/>
          </a:xfrm>
        </p:grpSpPr>
        <p:sp>
          <p:nvSpPr>
            <p:cNvPr id="3" name="Freeform 3"/>
            <p:cNvSpPr/>
            <p:nvPr/>
          </p:nvSpPr>
          <p:spPr>
            <a:xfrm>
              <a:off x="0" y="0"/>
              <a:ext cx="815252" cy="1543822"/>
            </a:xfrm>
            <a:custGeom>
              <a:avLst/>
              <a:gdLst/>
              <a:ahLst/>
              <a:cxnLst/>
              <a:rect l="l" t="t" r="r" b="b"/>
              <a:pathLst>
                <a:path w="815252" h="1543822">
                  <a:moveTo>
                    <a:pt x="0" y="0"/>
                  </a:moveTo>
                  <a:lnTo>
                    <a:pt x="815252" y="0"/>
                  </a:lnTo>
                  <a:lnTo>
                    <a:pt x="815252" y="1543822"/>
                  </a:lnTo>
                  <a:lnTo>
                    <a:pt x="0" y="1543822"/>
                  </a:lnTo>
                  <a:close/>
                </a:path>
              </a:pathLst>
            </a:custGeom>
            <a:solidFill>
              <a:srgbClr val="145DA0"/>
            </a:solidFill>
            <a:ln cap="sq">
              <a:noFill/>
              <a:prstDash val="solid"/>
              <a:miter/>
            </a:ln>
          </p:spPr>
        </p:sp>
        <p:sp>
          <p:nvSpPr>
            <p:cNvPr id="4" name="TextBox 4"/>
            <p:cNvSpPr txBox="1"/>
            <p:nvPr/>
          </p:nvSpPr>
          <p:spPr>
            <a:xfrm>
              <a:off x="0" y="-38100"/>
              <a:ext cx="815252" cy="158192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4812667" y="868999"/>
            <a:ext cx="6760246" cy="1252315"/>
          </a:xfrm>
          <a:prstGeom prst="rect">
            <a:avLst/>
          </a:prstGeom>
        </p:spPr>
        <p:txBody>
          <a:bodyPr lIns="0" tIns="0" rIns="0" bIns="0" rtlCol="0" anchor="t">
            <a:spAutoFit/>
          </a:bodyPr>
          <a:lstStyle/>
          <a:p>
            <a:pPr algn="l">
              <a:lnSpc>
                <a:spcPts val="10248"/>
              </a:lnSpc>
              <a:spcBef>
                <a:spcPct val="0"/>
              </a:spcBef>
            </a:pPr>
            <a:r>
              <a:rPr lang="en-US" sz="7320" b="1">
                <a:solidFill>
                  <a:srgbClr val="01237D"/>
                </a:solidFill>
                <a:latin typeface="Montserrat Bold"/>
                <a:ea typeface="Montserrat Bold"/>
                <a:cs typeface="Montserrat Bold"/>
                <a:sym typeface="Montserrat Bold"/>
              </a:rPr>
              <a:t>Future Scope</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34062" y="3231531"/>
            <a:ext cx="6557209" cy="2191246"/>
            <a:chOff x="0" y="0"/>
            <a:chExt cx="8742946" cy="2921661"/>
          </a:xfrm>
        </p:grpSpPr>
        <p:grpSp>
          <p:nvGrpSpPr>
            <p:cNvPr id="10" name="Group 10"/>
            <p:cNvGrpSpPr/>
            <p:nvPr/>
          </p:nvGrpSpPr>
          <p:grpSpPr>
            <a:xfrm>
              <a:off x="0" y="0"/>
              <a:ext cx="8742946" cy="2921661"/>
              <a:chOff x="0" y="0"/>
              <a:chExt cx="1744669" cy="583022"/>
            </a:xfrm>
          </p:grpSpPr>
          <p:sp>
            <p:nvSpPr>
              <p:cNvPr id="11" name="Freeform 11"/>
              <p:cNvSpPr/>
              <p:nvPr/>
            </p:nvSpPr>
            <p:spPr>
              <a:xfrm>
                <a:off x="0" y="0"/>
                <a:ext cx="1744669" cy="583022"/>
              </a:xfrm>
              <a:custGeom>
                <a:avLst/>
                <a:gdLst/>
                <a:ahLst/>
                <a:cxnLst/>
                <a:rect l="l" t="t" r="r" b="b"/>
                <a:pathLst>
                  <a:path w="1744669" h="583022">
                    <a:moveTo>
                      <a:pt x="51950" y="0"/>
                    </a:moveTo>
                    <a:lnTo>
                      <a:pt x="1692719" y="0"/>
                    </a:lnTo>
                    <a:cubicBezTo>
                      <a:pt x="1706497" y="0"/>
                      <a:pt x="1719711" y="5473"/>
                      <a:pt x="1729453" y="15216"/>
                    </a:cubicBezTo>
                    <a:cubicBezTo>
                      <a:pt x="1739196" y="24958"/>
                      <a:pt x="1744669" y="38172"/>
                      <a:pt x="1744669" y="51950"/>
                    </a:cubicBezTo>
                    <a:lnTo>
                      <a:pt x="1744669" y="531073"/>
                    </a:lnTo>
                    <a:cubicBezTo>
                      <a:pt x="1744669" y="559764"/>
                      <a:pt x="1721410" y="583022"/>
                      <a:pt x="1692719" y="583022"/>
                    </a:cubicBezTo>
                    <a:lnTo>
                      <a:pt x="51950" y="583022"/>
                    </a:lnTo>
                    <a:cubicBezTo>
                      <a:pt x="38172" y="583022"/>
                      <a:pt x="24958" y="577549"/>
                      <a:pt x="15216" y="567807"/>
                    </a:cubicBezTo>
                    <a:cubicBezTo>
                      <a:pt x="5473" y="558064"/>
                      <a:pt x="0" y="544851"/>
                      <a:pt x="0" y="531073"/>
                    </a:cubicBezTo>
                    <a:lnTo>
                      <a:pt x="0" y="51950"/>
                    </a:lnTo>
                    <a:cubicBezTo>
                      <a:pt x="0" y="38172"/>
                      <a:pt x="5473" y="24958"/>
                      <a:pt x="15216" y="15216"/>
                    </a:cubicBezTo>
                    <a:cubicBezTo>
                      <a:pt x="24958" y="5473"/>
                      <a:pt x="38172" y="0"/>
                      <a:pt x="51950" y="0"/>
                    </a:cubicBezTo>
                    <a:close/>
                  </a:path>
                </a:pathLst>
              </a:custGeom>
              <a:ln w="38100" cap="rnd">
                <a:solidFill>
                  <a:srgbClr val="145DA0"/>
                </a:solidFill>
                <a:prstDash val="solid"/>
                <a:round/>
              </a:ln>
            </p:spPr>
          </p:sp>
          <p:sp>
            <p:nvSpPr>
              <p:cNvPr id="12" name="TextBox 12"/>
              <p:cNvSpPr txBox="1"/>
              <p:nvPr/>
            </p:nvSpPr>
            <p:spPr>
              <a:xfrm>
                <a:off x="0" y="-38100"/>
                <a:ext cx="1744669" cy="621122"/>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3" name="Freeform 13"/>
            <p:cNvSpPr/>
            <p:nvPr/>
          </p:nvSpPr>
          <p:spPr>
            <a:xfrm rot="5400000">
              <a:off x="378939" y="622898"/>
              <a:ext cx="871749" cy="773480"/>
            </a:xfrm>
            <a:custGeom>
              <a:avLst/>
              <a:gdLst/>
              <a:ahLst/>
              <a:cxnLst/>
              <a:rect l="l" t="t" r="r" b="b"/>
              <a:pathLst>
                <a:path w="871749" h="773480">
                  <a:moveTo>
                    <a:pt x="0" y="0"/>
                  </a:moveTo>
                  <a:lnTo>
                    <a:pt x="871749" y="0"/>
                  </a:lnTo>
                  <a:lnTo>
                    <a:pt x="871749" y="773480"/>
                  </a:lnTo>
                  <a:lnTo>
                    <a:pt x="0" y="773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1822321" y="526138"/>
              <a:ext cx="5098304" cy="493110"/>
            </a:xfrm>
            <a:prstGeom prst="rect">
              <a:avLst/>
            </a:prstGeom>
          </p:spPr>
          <p:txBody>
            <a:bodyPr lIns="0" tIns="0" rIns="0" bIns="0" rtlCol="0" anchor="t">
              <a:spAutoFit/>
            </a:bodyPr>
            <a:lstStyle/>
            <a:p>
              <a:pPr algn="l">
                <a:lnSpc>
                  <a:spcPts val="3108"/>
                </a:lnSpc>
                <a:spcBef>
                  <a:spcPct val="0"/>
                </a:spcBef>
              </a:pPr>
              <a:r>
                <a:rPr lang="en-US" sz="2220" b="1">
                  <a:solidFill>
                    <a:srgbClr val="01237D"/>
                  </a:solidFill>
                  <a:latin typeface="Montserrat Bold"/>
                  <a:ea typeface="Montserrat Bold"/>
                  <a:cs typeface="Montserrat Bold"/>
                  <a:sym typeface="Montserrat Bold"/>
                </a:rPr>
                <a:t>Real-Time Integration</a:t>
              </a:r>
            </a:p>
          </p:txBody>
        </p:sp>
        <p:sp>
          <p:nvSpPr>
            <p:cNvPr id="15" name="TextBox 15"/>
            <p:cNvSpPr txBox="1"/>
            <p:nvPr/>
          </p:nvSpPr>
          <p:spPr>
            <a:xfrm>
              <a:off x="1822321" y="1065159"/>
              <a:ext cx="5976633" cy="1534449"/>
            </a:xfrm>
            <a:prstGeom prst="rect">
              <a:avLst/>
            </a:prstGeom>
          </p:spPr>
          <p:txBody>
            <a:bodyPr lIns="0" tIns="0" rIns="0" bIns="0" rtlCol="0" anchor="t">
              <a:spAutoFit/>
            </a:bodyPr>
            <a:lstStyle/>
            <a:p>
              <a:pPr algn="l">
                <a:lnSpc>
                  <a:spcPts val="3108"/>
                </a:lnSpc>
                <a:spcBef>
                  <a:spcPct val="0"/>
                </a:spcBef>
              </a:pPr>
              <a:r>
                <a:rPr lang="en-US" sz="2220">
                  <a:solidFill>
                    <a:srgbClr val="01237D"/>
                  </a:solidFill>
                  <a:latin typeface="Montserrat"/>
                  <a:ea typeface="Montserrat"/>
                  <a:cs typeface="Montserrat"/>
                  <a:sym typeface="Montserrat"/>
                </a:rPr>
                <a:t>Incorporate IoT sensors and live data streams for instantaneous and timely crime prediction.</a:t>
              </a:r>
            </a:p>
          </p:txBody>
        </p:sp>
      </p:grpSp>
      <p:grpSp>
        <p:nvGrpSpPr>
          <p:cNvPr id="16" name="Group 16"/>
          <p:cNvGrpSpPr/>
          <p:nvPr/>
        </p:nvGrpSpPr>
        <p:grpSpPr>
          <a:xfrm>
            <a:off x="8742378" y="3199418"/>
            <a:ext cx="6557209" cy="2191246"/>
            <a:chOff x="0" y="0"/>
            <a:chExt cx="1744669" cy="583022"/>
          </a:xfrm>
        </p:grpSpPr>
        <p:sp>
          <p:nvSpPr>
            <p:cNvPr id="17" name="Freeform 17"/>
            <p:cNvSpPr/>
            <p:nvPr/>
          </p:nvSpPr>
          <p:spPr>
            <a:xfrm>
              <a:off x="0" y="0"/>
              <a:ext cx="1744669" cy="583022"/>
            </a:xfrm>
            <a:custGeom>
              <a:avLst/>
              <a:gdLst/>
              <a:ahLst/>
              <a:cxnLst/>
              <a:rect l="l" t="t" r="r" b="b"/>
              <a:pathLst>
                <a:path w="1744669" h="583022">
                  <a:moveTo>
                    <a:pt x="51950" y="0"/>
                  </a:moveTo>
                  <a:lnTo>
                    <a:pt x="1692719" y="0"/>
                  </a:lnTo>
                  <a:cubicBezTo>
                    <a:pt x="1706497" y="0"/>
                    <a:pt x="1719711" y="5473"/>
                    <a:pt x="1729453" y="15216"/>
                  </a:cubicBezTo>
                  <a:cubicBezTo>
                    <a:pt x="1739196" y="24958"/>
                    <a:pt x="1744669" y="38172"/>
                    <a:pt x="1744669" y="51950"/>
                  </a:cubicBezTo>
                  <a:lnTo>
                    <a:pt x="1744669" y="531073"/>
                  </a:lnTo>
                  <a:cubicBezTo>
                    <a:pt x="1744669" y="559764"/>
                    <a:pt x="1721410" y="583022"/>
                    <a:pt x="1692719" y="583022"/>
                  </a:cubicBezTo>
                  <a:lnTo>
                    <a:pt x="51950" y="583022"/>
                  </a:lnTo>
                  <a:cubicBezTo>
                    <a:pt x="38172" y="583022"/>
                    <a:pt x="24958" y="577549"/>
                    <a:pt x="15216" y="567807"/>
                  </a:cubicBezTo>
                  <a:cubicBezTo>
                    <a:pt x="5473" y="558064"/>
                    <a:pt x="0" y="544851"/>
                    <a:pt x="0" y="531073"/>
                  </a:cubicBezTo>
                  <a:lnTo>
                    <a:pt x="0" y="51950"/>
                  </a:lnTo>
                  <a:cubicBezTo>
                    <a:pt x="0" y="38172"/>
                    <a:pt x="5473" y="24958"/>
                    <a:pt x="15216" y="15216"/>
                  </a:cubicBezTo>
                  <a:cubicBezTo>
                    <a:pt x="24958" y="5473"/>
                    <a:pt x="38172" y="0"/>
                    <a:pt x="51950" y="0"/>
                  </a:cubicBezTo>
                  <a:close/>
                </a:path>
              </a:pathLst>
            </a:custGeom>
            <a:ln w="38100" cap="rnd">
              <a:solidFill>
                <a:srgbClr val="145DA0"/>
              </a:solidFill>
              <a:prstDash val="solid"/>
              <a:round/>
            </a:ln>
          </p:spPr>
        </p:sp>
        <p:sp>
          <p:nvSpPr>
            <p:cNvPr id="18" name="TextBox 18"/>
            <p:cNvSpPr txBox="1"/>
            <p:nvPr/>
          </p:nvSpPr>
          <p:spPr>
            <a:xfrm>
              <a:off x="0" y="-38100"/>
              <a:ext cx="1744669" cy="621122"/>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9" name="TextBox 19"/>
          <p:cNvSpPr txBox="1"/>
          <p:nvPr/>
        </p:nvSpPr>
        <p:spPr>
          <a:xfrm>
            <a:off x="9943990" y="3574907"/>
            <a:ext cx="2714891" cy="381739"/>
          </a:xfrm>
          <a:prstGeom prst="rect">
            <a:avLst/>
          </a:prstGeom>
        </p:spPr>
        <p:txBody>
          <a:bodyPr lIns="0" tIns="0" rIns="0" bIns="0" rtlCol="0" anchor="t">
            <a:spAutoFit/>
          </a:bodyPr>
          <a:lstStyle/>
          <a:p>
            <a:pPr algn="l">
              <a:lnSpc>
                <a:spcPts val="3108"/>
              </a:lnSpc>
              <a:spcBef>
                <a:spcPct val="0"/>
              </a:spcBef>
            </a:pPr>
            <a:r>
              <a:rPr lang="en-US" sz="2220" b="1">
                <a:solidFill>
                  <a:srgbClr val="01237D"/>
                </a:solidFill>
                <a:latin typeface="Montserrat Bold"/>
                <a:ea typeface="Montserrat Bold"/>
                <a:cs typeface="Montserrat Bold"/>
                <a:sym typeface="Montserrat Bold"/>
              </a:rPr>
              <a:t>Advanced Models</a:t>
            </a:r>
          </a:p>
        </p:txBody>
      </p:sp>
      <p:sp>
        <p:nvSpPr>
          <p:cNvPr id="20" name="TextBox 20"/>
          <p:cNvSpPr txBox="1"/>
          <p:nvPr/>
        </p:nvSpPr>
        <p:spPr>
          <a:xfrm>
            <a:off x="9943990" y="3980757"/>
            <a:ext cx="5355598" cy="1162743"/>
          </a:xfrm>
          <a:prstGeom prst="rect">
            <a:avLst/>
          </a:prstGeom>
        </p:spPr>
        <p:txBody>
          <a:bodyPr lIns="0" tIns="0" rIns="0" bIns="0" rtlCol="0" anchor="t">
            <a:spAutoFit/>
          </a:bodyPr>
          <a:lstStyle/>
          <a:p>
            <a:pPr algn="l">
              <a:lnSpc>
                <a:spcPts val="3108"/>
              </a:lnSpc>
              <a:spcBef>
                <a:spcPct val="0"/>
              </a:spcBef>
            </a:pPr>
            <a:r>
              <a:rPr lang="en-US" sz="2220">
                <a:solidFill>
                  <a:srgbClr val="01237D"/>
                </a:solidFill>
                <a:latin typeface="Montserrat"/>
                <a:ea typeface="Montserrat"/>
                <a:cs typeface="Montserrat"/>
                <a:sym typeface="Montserrat"/>
              </a:rPr>
              <a:t>Enhance prediction accuracy by developing hybrid Machine Learning Deep Learning architectures.</a:t>
            </a:r>
          </a:p>
        </p:txBody>
      </p:sp>
      <p:sp>
        <p:nvSpPr>
          <p:cNvPr id="21" name="Freeform 21"/>
          <p:cNvSpPr/>
          <p:nvPr/>
        </p:nvSpPr>
        <p:spPr>
          <a:xfrm rot="5400000">
            <a:off x="9026582" y="3666591"/>
            <a:ext cx="653812" cy="580110"/>
          </a:xfrm>
          <a:custGeom>
            <a:avLst/>
            <a:gdLst/>
            <a:ahLst/>
            <a:cxnLst/>
            <a:rect l="l" t="t" r="r" b="b"/>
            <a:pathLst>
              <a:path w="653812" h="580110">
                <a:moveTo>
                  <a:pt x="0" y="0"/>
                </a:moveTo>
                <a:lnTo>
                  <a:pt x="653812" y="0"/>
                </a:lnTo>
                <a:lnTo>
                  <a:pt x="653812" y="580110"/>
                </a:lnTo>
                <a:lnTo>
                  <a:pt x="0" y="580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534062" y="6466989"/>
            <a:ext cx="6557209" cy="2191246"/>
            <a:chOff x="0" y="0"/>
            <a:chExt cx="8742946" cy="2921661"/>
          </a:xfrm>
        </p:grpSpPr>
        <p:grpSp>
          <p:nvGrpSpPr>
            <p:cNvPr id="23" name="Group 23"/>
            <p:cNvGrpSpPr/>
            <p:nvPr/>
          </p:nvGrpSpPr>
          <p:grpSpPr>
            <a:xfrm>
              <a:off x="0" y="0"/>
              <a:ext cx="8742946" cy="2921661"/>
              <a:chOff x="0" y="0"/>
              <a:chExt cx="1744669" cy="583022"/>
            </a:xfrm>
          </p:grpSpPr>
          <p:sp>
            <p:nvSpPr>
              <p:cNvPr id="24" name="Freeform 24"/>
              <p:cNvSpPr/>
              <p:nvPr/>
            </p:nvSpPr>
            <p:spPr>
              <a:xfrm>
                <a:off x="0" y="0"/>
                <a:ext cx="1744669" cy="583022"/>
              </a:xfrm>
              <a:custGeom>
                <a:avLst/>
                <a:gdLst/>
                <a:ahLst/>
                <a:cxnLst/>
                <a:rect l="l" t="t" r="r" b="b"/>
                <a:pathLst>
                  <a:path w="1744669" h="583022">
                    <a:moveTo>
                      <a:pt x="51950" y="0"/>
                    </a:moveTo>
                    <a:lnTo>
                      <a:pt x="1692719" y="0"/>
                    </a:lnTo>
                    <a:cubicBezTo>
                      <a:pt x="1706497" y="0"/>
                      <a:pt x="1719711" y="5473"/>
                      <a:pt x="1729453" y="15216"/>
                    </a:cubicBezTo>
                    <a:cubicBezTo>
                      <a:pt x="1739196" y="24958"/>
                      <a:pt x="1744669" y="38172"/>
                      <a:pt x="1744669" y="51950"/>
                    </a:cubicBezTo>
                    <a:lnTo>
                      <a:pt x="1744669" y="531073"/>
                    </a:lnTo>
                    <a:cubicBezTo>
                      <a:pt x="1744669" y="559764"/>
                      <a:pt x="1721410" y="583022"/>
                      <a:pt x="1692719" y="583022"/>
                    </a:cubicBezTo>
                    <a:lnTo>
                      <a:pt x="51950" y="583022"/>
                    </a:lnTo>
                    <a:cubicBezTo>
                      <a:pt x="38172" y="583022"/>
                      <a:pt x="24958" y="577549"/>
                      <a:pt x="15216" y="567807"/>
                    </a:cubicBezTo>
                    <a:cubicBezTo>
                      <a:pt x="5473" y="558064"/>
                      <a:pt x="0" y="544851"/>
                      <a:pt x="0" y="531073"/>
                    </a:cubicBezTo>
                    <a:lnTo>
                      <a:pt x="0" y="51950"/>
                    </a:lnTo>
                    <a:cubicBezTo>
                      <a:pt x="0" y="38172"/>
                      <a:pt x="5473" y="24958"/>
                      <a:pt x="15216" y="15216"/>
                    </a:cubicBezTo>
                    <a:cubicBezTo>
                      <a:pt x="24958" y="5473"/>
                      <a:pt x="38172" y="0"/>
                      <a:pt x="51950" y="0"/>
                    </a:cubicBezTo>
                    <a:close/>
                  </a:path>
                </a:pathLst>
              </a:custGeom>
              <a:ln w="38100" cap="rnd">
                <a:solidFill>
                  <a:srgbClr val="145DA0"/>
                </a:solidFill>
                <a:prstDash val="solid"/>
                <a:round/>
              </a:ln>
            </p:spPr>
          </p:sp>
          <p:sp>
            <p:nvSpPr>
              <p:cNvPr id="25" name="TextBox 25"/>
              <p:cNvSpPr txBox="1"/>
              <p:nvPr/>
            </p:nvSpPr>
            <p:spPr>
              <a:xfrm>
                <a:off x="0" y="-38100"/>
                <a:ext cx="1744669" cy="621122"/>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26" name="Freeform 26"/>
            <p:cNvSpPr/>
            <p:nvPr/>
          </p:nvSpPr>
          <p:spPr>
            <a:xfrm rot="5400000">
              <a:off x="378939" y="622898"/>
              <a:ext cx="871749" cy="773480"/>
            </a:xfrm>
            <a:custGeom>
              <a:avLst/>
              <a:gdLst/>
              <a:ahLst/>
              <a:cxnLst/>
              <a:rect l="l" t="t" r="r" b="b"/>
              <a:pathLst>
                <a:path w="871749" h="773480">
                  <a:moveTo>
                    <a:pt x="0" y="0"/>
                  </a:moveTo>
                  <a:lnTo>
                    <a:pt x="871749" y="0"/>
                  </a:lnTo>
                  <a:lnTo>
                    <a:pt x="871749" y="773480"/>
                  </a:lnTo>
                  <a:lnTo>
                    <a:pt x="0" y="773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1822321" y="526138"/>
              <a:ext cx="5976633" cy="493110"/>
            </a:xfrm>
            <a:prstGeom prst="rect">
              <a:avLst/>
            </a:prstGeom>
          </p:spPr>
          <p:txBody>
            <a:bodyPr lIns="0" tIns="0" rIns="0" bIns="0" rtlCol="0" anchor="t">
              <a:spAutoFit/>
            </a:bodyPr>
            <a:lstStyle/>
            <a:p>
              <a:pPr algn="l">
                <a:lnSpc>
                  <a:spcPts val="3108"/>
                </a:lnSpc>
                <a:spcBef>
                  <a:spcPct val="0"/>
                </a:spcBef>
              </a:pPr>
              <a:r>
                <a:rPr lang="en-US" sz="2220" b="1">
                  <a:solidFill>
                    <a:srgbClr val="01237D"/>
                  </a:solidFill>
                  <a:latin typeface="Montserrat Bold"/>
                  <a:ea typeface="Montserrat Bold"/>
                  <a:cs typeface="Montserrat Bold"/>
                  <a:sym typeface="Montserrat Bold"/>
                </a:rPr>
                <a:t>Cloud &amp; Mobile Deployment</a:t>
              </a:r>
            </a:p>
          </p:txBody>
        </p:sp>
        <p:sp>
          <p:nvSpPr>
            <p:cNvPr id="28" name="TextBox 28"/>
            <p:cNvSpPr txBox="1"/>
            <p:nvPr/>
          </p:nvSpPr>
          <p:spPr>
            <a:xfrm>
              <a:off x="1822321" y="1065159"/>
              <a:ext cx="5976633" cy="1534449"/>
            </a:xfrm>
            <a:prstGeom prst="rect">
              <a:avLst/>
            </a:prstGeom>
          </p:spPr>
          <p:txBody>
            <a:bodyPr lIns="0" tIns="0" rIns="0" bIns="0" rtlCol="0" anchor="t">
              <a:spAutoFit/>
            </a:bodyPr>
            <a:lstStyle/>
            <a:p>
              <a:pPr algn="l">
                <a:lnSpc>
                  <a:spcPts val="3108"/>
                </a:lnSpc>
                <a:spcBef>
                  <a:spcPct val="0"/>
                </a:spcBef>
              </a:pPr>
              <a:r>
                <a:rPr lang="en-US" sz="2220">
                  <a:solidFill>
                    <a:srgbClr val="01237D"/>
                  </a:solidFill>
                  <a:latin typeface="Montserrat"/>
                  <a:ea typeface="Montserrat"/>
                  <a:cs typeface="Montserrat"/>
                  <a:sym typeface="Montserrat"/>
                </a:rPr>
                <a:t>Scale the system to the cloud to ensure it is accessible to field officers anytime, anywhere.</a:t>
              </a:r>
            </a:p>
          </p:txBody>
        </p:sp>
      </p:grpSp>
      <p:grpSp>
        <p:nvGrpSpPr>
          <p:cNvPr id="29" name="Group 29"/>
          <p:cNvGrpSpPr/>
          <p:nvPr/>
        </p:nvGrpSpPr>
        <p:grpSpPr>
          <a:xfrm>
            <a:off x="8742378" y="6466989"/>
            <a:ext cx="6557209" cy="2191246"/>
            <a:chOff x="0" y="0"/>
            <a:chExt cx="8742946" cy="2921661"/>
          </a:xfrm>
        </p:grpSpPr>
        <p:grpSp>
          <p:nvGrpSpPr>
            <p:cNvPr id="30" name="Group 30"/>
            <p:cNvGrpSpPr/>
            <p:nvPr/>
          </p:nvGrpSpPr>
          <p:grpSpPr>
            <a:xfrm>
              <a:off x="0" y="0"/>
              <a:ext cx="8742946" cy="2921661"/>
              <a:chOff x="0" y="0"/>
              <a:chExt cx="1744669" cy="583022"/>
            </a:xfrm>
          </p:grpSpPr>
          <p:sp>
            <p:nvSpPr>
              <p:cNvPr id="31" name="Freeform 31"/>
              <p:cNvSpPr/>
              <p:nvPr/>
            </p:nvSpPr>
            <p:spPr>
              <a:xfrm>
                <a:off x="0" y="0"/>
                <a:ext cx="1744669" cy="583022"/>
              </a:xfrm>
              <a:custGeom>
                <a:avLst/>
                <a:gdLst/>
                <a:ahLst/>
                <a:cxnLst/>
                <a:rect l="l" t="t" r="r" b="b"/>
                <a:pathLst>
                  <a:path w="1744669" h="583022">
                    <a:moveTo>
                      <a:pt x="51950" y="0"/>
                    </a:moveTo>
                    <a:lnTo>
                      <a:pt x="1692719" y="0"/>
                    </a:lnTo>
                    <a:cubicBezTo>
                      <a:pt x="1706497" y="0"/>
                      <a:pt x="1719711" y="5473"/>
                      <a:pt x="1729453" y="15216"/>
                    </a:cubicBezTo>
                    <a:cubicBezTo>
                      <a:pt x="1739196" y="24958"/>
                      <a:pt x="1744669" y="38172"/>
                      <a:pt x="1744669" y="51950"/>
                    </a:cubicBezTo>
                    <a:lnTo>
                      <a:pt x="1744669" y="531073"/>
                    </a:lnTo>
                    <a:cubicBezTo>
                      <a:pt x="1744669" y="559764"/>
                      <a:pt x="1721410" y="583022"/>
                      <a:pt x="1692719" y="583022"/>
                    </a:cubicBezTo>
                    <a:lnTo>
                      <a:pt x="51950" y="583022"/>
                    </a:lnTo>
                    <a:cubicBezTo>
                      <a:pt x="38172" y="583022"/>
                      <a:pt x="24958" y="577549"/>
                      <a:pt x="15216" y="567807"/>
                    </a:cubicBezTo>
                    <a:cubicBezTo>
                      <a:pt x="5473" y="558064"/>
                      <a:pt x="0" y="544851"/>
                      <a:pt x="0" y="531073"/>
                    </a:cubicBezTo>
                    <a:lnTo>
                      <a:pt x="0" y="51950"/>
                    </a:lnTo>
                    <a:cubicBezTo>
                      <a:pt x="0" y="38172"/>
                      <a:pt x="5473" y="24958"/>
                      <a:pt x="15216" y="15216"/>
                    </a:cubicBezTo>
                    <a:cubicBezTo>
                      <a:pt x="24958" y="5473"/>
                      <a:pt x="38172" y="0"/>
                      <a:pt x="51950" y="0"/>
                    </a:cubicBezTo>
                    <a:close/>
                  </a:path>
                </a:pathLst>
              </a:custGeom>
              <a:ln w="38100" cap="rnd">
                <a:solidFill>
                  <a:srgbClr val="145DA0"/>
                </a:solidFill>
                <a:prstDash val="solid"/>
                <a:round/>
              </a:ln>
            </p:spPr>
          </p:sp>
          <p:sp>
            <p:nvSpPr>
              <p:cNvPr id="32" name="TextBox 32"/>
              <p:cNvSpPr txBox="1"/>
              <p:nvPr/>
            </p:nvSpPr>
            <p:spPr>
              <a:xfrm>
                <a:off x="0" y="-38100"/>
                <a:ext cx="1744669" cy="621122"/>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33" name="Freeform 33"/>
            <p:cNvSpPr/>
            <p:nvPr/>
          </p:nvSpPr>
          <p:spPr>
            <a:xfrm rot="5400000">
              <a:off x="378939" y="622898"/>
              <a:ext cx="871749" cy="773480"/>
            </a:xfrm>
            <a:custGeom>
              <a:avLst/>
              <a:gdLst/>
              <a:ahLst/>
              <a:cxnLst/>
              <a:rect l="l" t="t" r="r" b="b"/>
              <a:pathLst>
                <a:path w="871749" h="773480">
                  <a:moveTo>
                    <a:pt x="0" y="0"/>
                  </a:moveTo>
                  <a:lnTo>
                    <a:pt x="871749" y="0"/>
                  </a:lnTo>
                  <a:lnTo>
                    <a:pt x="871749" y="773480"/>
                  </a:lnTo>
                  <a:lnTo>
                    <a:pt x="0" y="773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TextBox 34"/>
            <p:cNvSpPr txBox="1"/>
            <p:nvPr/>
          </p:nvSpPr>
          <p:spPr>
            <a:xfrm>
              <a:off x="1822321" y="526138"/>
              <a:ext cx="5098304" cy="493110"/>
            </a:xfrm>
            <a:prstGeom prst="rect">
              <a:avLst/>
            </a:prstGeom>
          </p:spPr>
          <p:txBody>
            <a:bodyPr lIns="0" tIns="0" rIns="0" bIns="0" rtlCol="0" anchor="t">
              <a:spAutoFit/>
            </a:bodyPr>
            <a:lstStyle/>
            <a:p>
              <a:pPr algn="l">
                <a:lnSpc>
                  <a:spcPts val="3108"/>
                </a:lnSpc>
                <a:spcBef>
                  <a:spcPct val="0"/>
                </a:spcBef>
              </a:pPr>
              <a:r>
                <a:rPr lang="en-US" sz="2220" b="1">
                  <a:solidFill>
                    <a:srgbClr val="01237D"/>
                  </a:solidFill>
                  <a:latin typeface="Montserrat Bold"/>
                  <a:ea typeface="Montserrat Bold"/>
                  <a:cs typeface="Montserrat Bold"/>
                  <a:sym typeface="Montserrat Bold"/>
                </a:rPr>
                <a:t>Explainable AI</a:t>
              </a:r>
            </a:p>
          </p:txBody>
        </p:sp>
        <p:sp>
          <p:nvSpPr>
            <p:cNvPr id="35" name="TextBox 35"/>
            <p:cNvSpPr txBox="1"/>
            <p:nvPr/>
          </p:nvSpPr>
          <p:spPr>
            <a:xfrm>
              <a:off x="1822321" y="1065159"/>
              <a:ext cx="5976633" cy="1534449"/>
            </a:xfrm>
            <a:prstGeom prst="rect">
              <a:avLst/>
            </a:prstGeom>
          </p:spPr>
          <p:txBody>
            <a:bodyPr lIns="0" tIns="0" rIns="0" bIns="0" rtlCol="0" anchor="t">
              <a:spAutoFit/>
            </a:bodyPr>
            <a:lstStyle/>
            <a:p>
              <a:pPr algn="l">
                <a:lnSpc>
                  <a:spcPts val="3108"/>
                </a:lnSpc>
                <a:spcBef>
                  <a:spcPct val="0"/>
                </a:spcBef>
              </a:pPr>
              <a:r>
                <a:rPr lang="en-US" sz="2220">
                  <a:solidFill>
                    <a:srgbClr val="01237D"/>
                  </a:solidFill>
                  <a:latin typeface="Montserrat"/>
                  <a:ea typeface="Montserrat"/>
                  <a:cs typeface="Montserrat"/>
                  <a:sym typeface="Montserrat"/>
                </a:rPr>
                <a:t>Integrate interpretability tools to improve transparency and trust.</a:t>
              </a:r>
            </a:p>
          </p:txBody>
        </p:sp>
      </p:grpSp>
      <p:grpSp>
        <p:nvGrpSpPr>
          <p:cNvPr id="36" name="Group 36"/>
          <p:cNvGrpSpPr/>
          <p:nvPr/>
        </p:nvGrpSpPr>
        <p:grpSpPr>
          <a:xfrm rot="8385269">
            <a:off x="16006785" y="-1840681"/>
            <a:ext cx="3095409" cy="5861700"/>
            <a:chOff x="0" y="0"/>
            <a:chExt cx="815252" cy="1543822"/>
          </a:xfrm>
        </p:grpSpPr>
        <p:sp>
          <p:nvSpPr>
            <p:cNvPr id="37" name="Freeform 37"/>
            <p:cNvSpPr/>
            <p:nvPr/>
          </p:nvSpPr>
          <p:spPr>
            <a:xfrm>
              <a:off x="0" y="0"/>
              <a:ext cx="815252" cy="1543822"/>
            </a:xfrm>
            <a:custGeom>
              <a:avLst/>
              <a:gdLst/>
              <a:ahLst/>
              <a:cxnLst/>
              <a:rect l="l" t="t" r="r" b="b"/>
              <a:pathLst>
                <a:path w="815252" h="1543822">
                  <a:moveTo>
                    <a:pt x="0" y="0"/>
                  </a:moveTo>
                  <a:lnTo>
                    <a:pt x="815252" y="0"/>
                  </a:lnTo>
                  <a:lnTo>
                    <a:pt x="815252" y="1543822"/>
                  </a:lnTo>
                  <a:lnTo>
                    <a:pt x="0" y="1543822"/>
                  </a:lnTo>
                  <a:close/>
                </a:path>
              </a:pathLst>
            </a:custGeom>
            <a:solidFill>
              <a:srgbClr val="145DA0"/>
            </a:solidFill>
            <a:ln cap="sq">
              <a:noFill/>
              <a:prstDash val="solid"/>
              <a:miter/>
            </a:ln>
          </p:spPr>
        </p:sp>
        <p:sp>
          <p:nvSpPr>
            <p:cNvPr id="38" name="TextBox 38"/>
            <p:cNvSpPr txBox="1"/>
            <p:nvPr/>
          </p:nvSpPr>
          <p:spPr>
            <a:xfrm>
              <a:off x="0" y="-38100"/>
              <a:ext cx="815252" cy="1581922"/>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66494" y="9340175"/>
            <a:ext cx="21820987" cy="946825"/>
            <a:chOff x="0" y="0"/>
            <a:chExt cx="6110362" cy="265132"/>
          </a:xfrm>
        </p:grpSpPr>
        <p:sp>
          <p:nvSpPr>
            <p:cNvPr id="3" name="Freeform 3"/>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4" name="TextBox 4"/>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766494" y="-816076"/>
            <a:ext cx="21820987" cy="1762900"/>
            <a:chOff x="0" y="0"/>
            <a:chExt cx="6110362" cy="493651"/>
          </a:xfrm>
        </p:grpSpPr>
        <p:sp>
          <p:nvSpPr>
            <p:cNvPr id="6" name="Freeform 6"/>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7" name="TextBox 7"/>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718149" y="2838802"/>
            <a:ext cx="9064640" cy="5622030"/>
          </a:xfrm>
          <a:custGeom>
            <a:avLst/>
            <a:gdLst/>
            <a:ahLst/>
            <a:cxnLst/>
            <a:rect l="l" t="t" r="r" b="b"/>
            <a:pathLst>
              <a:path w="9064640" h="5622030">
                <a:moveTo>
                  <a:pt x="0" y="0"/>
                </a:moveTo>
                <a:lnTo>
                  <a:pt x="9064640" y="0"/>
                </a:lnTo>
                <a:lnTo>
                  <a:pt x="9064640" y="5622030"/>
                </a:lnTo>
                <a:lnTo>
                  <a:pt x="0" y="5622030"/>
                </a:lnTo>
                <a:lnTo>
                  <a:pt x="0" y="0"/>
                </a:lnTo>
                <a:close/>
              </a:path>
            </a:pathLst>
          </a:custGeom>
          <a:blipFill>
            <a:blip r:embed="rId2"/>
            <a:stretch>
              <a:fillRect r="-15928"/>
            </a:stretch>
          </a:blipFill>
          <a:ln w="28575" cap="rnd">
            <a:solidFill>
              <a:srgbClr val="000000"/>
            </a:solidFill>
            <a:prstDash val="solid"/>
            <a:round/>
          </a:ln>
        </p:spPr>
      </p:sp>
      <p:grpSp>
        <p:nvGrpSpPr>
          <p:cNvPr id="9" name="Group 9"/>
          <p:cNvGrpSpPr/>
          <p:nvPr/>
        </p:nvGrpSpPr>
        <p:grpSpPr>
          <a:xfrm>
            <a:off x="1474463" y="4219908"/>
            <a:ext cx="7669537" cy="742858"/>
            <a:chOff x="0" y="0"/>
            <a:chExt cx="10226049" cy="990477"/>
          </a:xfrm>
        </p:grpSpPr>
        <p:sp>
          <p:nvSpPr>
            <p:cNvPr id="10" name="Freeform 10"/>
            <p:cNvSpPr/>
            <p:nvPr/>
          </p:nvSpPr>
          <p:spPr>
            <a:xfrm rot="5400000">
              <a:off x="-29734" y="29734"/>
              <a:ext cx="527538" cy="468070"/>
            </a:xfrm>
            <a:custGeom>
              <a:avLst/>
              <a:gdLst/>
              <a:ahLst/>
              <a:cxnLst/>
              <a:rect l="l" t="t" r="r" b="b"/>
              <a:pathLst>
                <a:path w="527538" h="468070">
                  <a:moveTo>
                    <a:pt x="0" y="0"/>
                  </a:moveTo>
                  <a:lnTo>
                    <a:pt x="527538" y="0"/>
                  </a:lnTo>
                  <a:lnTo>
                    <a:pt x="527538" y="468070"/>
                  </a:lnTo>
                  <a:lnTo>
                    <a:pt x="0" y="46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844641" y="-47625"/>
              <a:ext cx="9381408" cy="1038102"/>
            </a:xfrm>
            <a:prstGeom prst="rect">
              <a:avLst/>
            </a:prstGeom>
          </p:spPr>
          <p:txBody>
            <a:bodyPr lIns="0" tIns="0" rIns="0" bIns="0" rtlCol="0" anchor="t">
              <a:spAutoFit/>
            </a:bodyPr>
            <a:lstStyle/>
            <a:p>
              <a:pPr marL="0" lvl="0" indent="0" algn="l">
                <a:lnSpc>
                  <a:spcPts val="3150"/>
                </a:lnSpc>
                <a:spcBef>
                  <a:spcPct val="0"/>
                </a:spcBef>
              </a:pPr>
              <a:r>
                <a:rPr lang="en-US" sz="2250" b="1">
                  <a:solidFill>
                    <a:srgbClr val="145DA0"/>
                  </a:solidFill>
                  <a:latin typeface="Montserrat Bold"/>
                  <a:ea typeface="Montserrat Bold"/>
                  <a:cs typeface="Montserrat Bold"/>
                  <a:sym typeface="Montserrat Bold"/>
                </a:rPr>
                <a:t>UNODC:</a:t>
              </a:r>
              <a:r>
                <a:rPr lang="en-US" sz="2250">
                  <a:solidFill>
                    <a:srgbClr val="145DA0"/>
                  </a:solidFill>
                  <a:latin typeface="Montserrat"/>
                  <a:ea typeface="Montserrat"/>
                  <a:cs typeface="Montserrat"/>
                  <a:sym typeface="Montserrat"/>
                </a:rPr>
                <a:t> United Nations Office on Drugs and Crime – Global Crime Statistics (2023).</a:t>
              </a:r>
            </a:p>
          </p:txBody>
        </p:sp>
      </p:grpSp>
      <p:sp>
        <p:nvSpPr>
          <p:cNvPr id="12" name="AutoShape 12"/>
          <p:cNvSpPr/>
          <p:nvPr/>
        </p:nvSpPr>
        <p:spPr>
          <a:xfrm>
            <a:off x="1008688" y="3953672"/>
            <a:ext cx="8483561" cy="0"/>
          </a:xfrm>
          <a:prstGeom prst="line">
            <a:avLst/>
          </a:prstGeom>
          <a:ln w="38100" cap="flat">
            <a:solidFill>
              <a:srgbClr val="000000"/>
            </a:solidFill>
            <a:prstDash val="solid"/>
            <a:headEnd type="none" w="sm" len="sm"/>
            <a:tailEnd type="none" w="sm" len="sm"/>
          </a:ln>
        </p:spPr>
      </p:sp>
      <p:grpSp>
        <p:nvGrpSpPr>
          <p:cNvPr id="13" name="Group 13"/>
          <p:cNvGrpSpPr/>
          <p:nvPr/>
        </p:nvGrpSpPr>
        <p:grpSpPr>
          <a:xfrm>
            <a:off x="1474463" y="5252917"/>
            <a:ext cx="7669537" cy="742858"/>
            <a:chOff x="0" y="0"/>
            <a:chExt cx="10226049" cy="990477"/>
          </a:xfrm>
        </p:grpSpPr>
        <p:sp>
          <p:nvSpPr>
            <p:cNvPr id="14" name="Freeform 14"/>
            <p:cNvSpPr/>
            <p:nvPr/>
          </p:nvSpPr>
          <p:spPr>
            <a:xfrm rot="5400000">
              <a:off x="-29734" y="29734"/>
              <a:ext cx="527538" cy="468070"/>
            </a:xfrm>
            <a:custGeom>
              <a:avLst/>
              <a:gdLst/>
              <a:ahLst/>
              <a:cxnLst/>
              <a:rect l="l" t="t" r="r" b="b"/>
              <a:pathLst>
                <a:path w="527538" h="468070">
                  <a:moveTo>
                    <a:pt x="0" y="0"/>
                  </a:moveTo>
                  <a:lnTo>
                    <a:pt x="527538" y="0"/>
                  </a:lnTo>
                  <a:lnTo>
                    <a:pt x="527538" y="468070"/>
                  </a:lnTo>
                  <a:lnTo>
                    <a:pt x="0" y="46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844641" y="-47625"/>
              <a:ext cx="9381408" cy="1038102"/>
            </a:xfrm>
            <a:prstGeom prst="rect">
              <a:avLst/>
            </a:prstGeom>
          </p:spPr>
          <p:txBody>
            <a:bodyPr lIns="0" tIns="0" rIns="0" bIns="0" rtlCol="0" anchor="t">
              <a:spAutoFit/>
            </a:bodyPr>
            <a:lstStyle/>
            <a:p>
              <a:pPr marL="0" lvl="0" indent="0" algn="l">
                <a:lnSpc>
                  <a:spcPts val="3150"/>
                </a:lnSpc>
                <a:spcBef>
                  <a:spcPct val="0"/>
                </a:spcBef>
              </a:pPr>
              <a:r>
                <a:rPr lang="en-US" sz="2250" b="1">
                  <a:solidFill>
                    <a:srgbClr val="145DA0"/>
                  </a:solidFill>
                  <a:latin typeface="Montserrat Bold"/>
                  <a:ea typeface="Montserrat Bold"/>
                  <a:cs typeface="Montserrat Bold"/>
                  <a:sym typeface="Montserrat Bold"/>
                </a:rPr>
                <a:t>NCRB: </a:t>
              </a:r>
              <a:r>
                <a:rPr lang="en-US" sz="2250">
                  <a:solidFill>
                    <a:srgbClr val="145DA0"/>
                  </a:solidFill>
                  <a:latin typeface="Montserrat"/>
                  <a:ea typeface="Montserrat"/>
                  <a:cs typeface="Montserrat"/>
                  <a:sym typeface="Montserrat"/>
                </a:rPr>
                <a:t>National Crime Records Bureau – Crime in India Reports (Annual Publication).</a:t>
              </a:r>
            </a:p>
          </p:txBody>
        </p:sp>
      </p:grpSp>
      <p:grpSp>
        <p:nvGrpSpPr>
          <p:cNvPr id="16" name="Group 16"/>
          <p:cNvGrpSpPr/>
          <p:nvPr/>
        </p:nvGrpSpPr>
        <p:grpSpPr>
          <a:xfrm>
            <a:off x="1474463" y="6285927"/>
            <a:ext cx="8135732" cy="742858"/>
            <a:chOff x="0" y="0"/>
            <a:chExt cx="10847643" cy="990477"/>
          </a:xfrm>
        </p:grpSpPr>
        <p:sp>
          <p:nvSpPr>
            <p:cNvPr id="17" name="Freeform 17"/>
            <p:cNvSpPr/>
            <p:nvPr/>
          </p:nvSpPr>
          <p:spPr>
            <a:xfrm rot="5400000">
              <a:off x="-29734" y="29734"/>
              <a:ext cx="527538" cy="468070"/>
            </a:xfrm>
            <a:custGeom>
              <a:avLst/>
              <a:gdLst/>
              <a:ahLst/>
              <a:cxnLst/>
              <a:rect l="l" t="t" r="r" b="b"/>
              <a:pathLst>
                <a:path w="527538" h="468070">
                  <a:moveTo>
                    <a:pt x="0" y="0"/>
                  </a:moveTo>
                  <a:lnTo>
                    <a:pt x="527538" y="0"/>
                  </a:lnTo>
                  <a:lnTo>
                    <a:pt x="527538" y="468070"/>
                  </a:lnTo>
                  <a:lnTo>
                    <a:pt x="0" y="46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844641" y="-47625"/>
              <a:ext cx="10003002" cy="1038102"/>
            </a:xfrm>
            <a:prstGeom prst="rect">
              <a:avLst/>
            </a:prstGeom>
          </p:spPr>
          <p:txBody>
            <a:bodyPr lIns="0" tIns="0" rIns="0" bIns="0" rtlCol="0" anchor="t">
              <a:spAutoFit/>
            </a:bodyPr>
            <a:lstStyle/>
            <a:p>
              <a:pPr marL="0" lvl="0" indent="0" algn="l">
                <a:lnSpc>
                  <a:spcPts val="3150"/>
                </a:lnSpc>
                <a:spcBef>
                  <a:spcPct val="0"/>
                </a:spcBef>
              </a:pPr>
              <a:r>
                <a:rPr lang="en-US" sz="2250" b="1">
                  <a:solidFill>
                    <a:srgbClr val="145DA0"/>
                  </a:solidFill>
                  <a:latin typeface="Montserrat Bold"/>
                  <a:ea typeface="Montserrat Bold"/>
                  <a:cs typeface="Montserrat Bold"/>
                  <a:sym typeface="Montserrat Bold"/>
                </a:rPr>
                <a:t>Research: </a:t>
              </a:r>
              <a:r>
                <a:rPr lang="en-US" sz="2250">
                  <a:solidFill>
                    <a:srgbClr val="145DA0"/>
                  </a:solidFill>
                  <a:latin typeface="Montserrat"/>
                  <a:ea typeface="Montserrat"/>
                  <a:cs typeface="Montserrat"/>
                  <a:sym typeface="Montserrat"/>
                </a:rPr>
                <a:t>"Random Forest for Crime Prediction" – Journal of Artificial Intelligence Research.</a:t>
              </a:r>
            </a:p>
          </p:txBody>
        </p:sp>
      </p:grpSp>
      <p:grpSp>
        <p:nvGrpSpPr>
          <p:cNvPr id="19" name="Group 19"/>
          <p:cNvGrpSpPr/>
          <p:nvPr/>
        </p:nvGrpSpPr>
        <p:grpSpPr>
          <a:xfrm>
            <a:off x="1474463" y="7296546"/>
            <a:ext cx="7669537" cy="742858"/>
            <a:chOff x="0" y="0"/>
            <a:chExt cx="10226049" cy="990477"/>
          </a:xfrm>
        </p:grpSpPr>
        <p:sp>
          <p:nvSpPr>
            <p:cNvPr id="20" name="Freeform 20"/>
            <p:cNvSpPr/>
            <p:nvPr/>
          </p:nvSpPr>
          <p:spPr>
            <a:xfrm rot="5400000">
              <a:off x="-29734" y="29734"/>
              <a:ext cx="527538" cy="468070"/>
            </a:xfrm>
            <a:custGeom>
              <a:avLst/>
              <a:gdLst/>
              <a:ahLst/>
              <a:cxnLst/>
              <a:rect l="l" t="t" r="r" b="b"/>
              <a:pathLst>
                <a:path w="527538" h="468070">
                  <a:moveTo>
                    <a:pt x="0" y="0"/>
                  </a:moveTo>
                  <a:lnTo>
                    <a:pt x="527538" y="0"/>
                  </a:lnTo>
                  <a:lnTo>
                    <a:pt x="527538" y="468070"/>
                  </a:lnTo>
                  <a:lnTo>
                    <a:pt x="0" y="46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844641" y="-47625"/>
              <a:ext cx="9381408" cy="1038102"/>
            </a:xfrm>
            <a:prstGeom prst="rect">
              <a:avLst/>
            </a:prstGeom>
          </p:spPr>
          <p:txBody>
            <a:bodyPr lIns="0" tIns="0" rIns="0" bIns="0" rtlCol="0" anchor="t">
              <a:spAutoFit/>
            </a:bodyPr>
            <a:lstStyle/>
            <a:p>
              <a:pPr marL="0" lvl="0" indent="0" algn="l">
                <a:lnSpc>
                  <a:spcPts val="3150"/>
                </a:lnSpc>
                <a:spcBef>
                  <a:spcPct val="0"/>
                </a:spcBef>
              </a:pPr>
              <a:r>
                <a:rPr lang="en-US" sz="2250" b="1">
                  <a:solidFill>
                    <a:srgbClr val="145DA0"/>
                  </a:solidFill>
                  <a:latin typeface="Montserrat Bold"/>
                  <a:ea typeface="Montserrat Bold"/>
                  <a:cs typeface="Montserrat Bold"/>
                  <a:sym typeface="Montserrat Bold"/>
                </a:rPr>
                <a:t>Methodology:</a:t>
              </a:r>
              <a:r>
                <a:rPr lang="en-US" sz="2250">
                  <a:solidFill>
                    <a:srgbClr val="145DA0"/>
                  </a:solidFill>
                  <a:latin typeface="Montserrat"/>
                  <a:ea typeface="Montserrat"/>
                  <a:cs typeface="Montserrat"/>
                  <a:sym typeface="Montserrat"/>
                </a:rPr>
                <a:t> "SHAP Values for Model Interpretability" – Lundberg &amp; Lee (2017).</a:t>
              </a:r>
            </a:p>
          </p:txBody>
        </p:sp>
      </p:grpSp>
      <p:sp>
        <p:nvSpPr>
          <p:cNvPr id="22" name="Freeform 22"/>
          <p:cNvSpPr/>
          <p:nvPr/>
        </p:nvSpPr>
        <p:spPr>
          <a:xfrm>
            <a:off x="1267721" y="3274767"/>
            <a:ext cx="413485" cy="374106"/>
          </a:xfrm>
          <a:custGeom>
            <a:avLst/>
            <a:gdLst/>
            <a:ahLst/>
            <a:cxnLst/>
            <a:rect l="l" t="t" r="r" b="b"/>
            <a:pathLst>
              <a:path w="413485" h="374106">
                <a:moveTo>
                  <a:pt x="0" y="0"/>
                </a:moveTo>
                <a:lnTo>
                  <a:pt x="413485" y="0"/>
                </a:lnTo>
                <a:lnTo>
                  <a:pt x="413485" y="374105"/>
                </a:lnTo>
                <a:lnTo>
                  <a:pt x="0" y="374105"/>
                </a:lnTo>
                <a:lnTo>
                  <a:pt x="0" y="0"/>
                </a:lnTo>
                <a:close/>
              </a:path>
            </a:pathLst>
          </a:custGeom>
          <a:blipFill>
            <a:blip r:embed="rId5"/>
            <a:stretch>
              <a:fillRect/>
            </a:stretch>
          </a:blipFill>
        </p:spPr>
      </p:sp>
      <p:sp>
        <p:nvSpPr>
          <p:cNvPr id="23" name="Freeform 23"/>
          <p:cNvSpPr/>
          <p:nvPr/>
        </p:nvSpPr>
        <p:spPr>
          <a:xfrm>
            <a:off x="10224399" y="2838802"/>
            <a:ext cx="7238386" cy="5622030"/>
          </a:xfrm>
          <a:custGeom>
            <a:avLst/>
            <a:gdLst/>
            <a:ahLst/>
            <a:cxnLst/>
            <a:rect l="l" t="t" r="r" b="b"/>
            <a:pathLst>
              <a:path w="7238386" h="5622030">
                <a:moveTo>
                  <a:pt x="0" y="0"/>
                </a:moveTo>
                <a:lnTo>
                  <a:pt x="7238386" y="0"/>
                </a:lnTo>
                <a:lnTo>
                  <a:pt x="7238386" y="5622030"/>
                </a:lnTo>
                <a:lnTo>
                  <a:pt x="0" y="5622030"/>
                </a:lnTo>
                <a:lnTo>
                  <a:pt x="0" y="0"/>
                </a:lnTo>
                <a:close/>
              </a:path>
            </a:pathLst>
          </a:custGeom>
          <a:blipFill>
            <a:blip r:embed="rId2"/>
            <a:stretch>
              <a:fillRect r="-45176"/>
            </a:stretch>
          </a:blipFill>
          <a:ln w="28575" cap="rnd">
            <a:solidFill>
              <a:srgbClr val="000000"/>
            </a:solidFill>
            <a:prstDash val="solid"/>
            <a:round/>
          </a:ln>
        </p:spPr>
      </p:sp>
      <p:sp>
        <p:nvSpPr>
          <p:cNvPr id="24" name="AutoShape 24"/>
          <p:cNvSpPr/>
          <p:nvPr/>
        </p:nvSpPr>
        <p:spPr>
          <a:xfrm>
            <a:off x="10619060" y="3972722"/>
            <a:ext cx="6449064" cy="19050"/>
          </a:xfrm>
          <a:prstGeom prst="line">
            <a:avLst/>
          </a:prstGeom>
          <a:ln w="38100" cap="flat">
            <a:solidFill>
              <a:srgbClr val="000000"/>
            </a:solidFill>
            <a:prstDash val="solid"/>
            <a:headEnd type="none" w="sm" len="sm"/>
            <a:tailEnd type="none" w="sm" len="sm"/>
          </a:ln>
        </p:spPr>
      </p:sp>
      <p:sp>
        <p:nvSpPr>
          <p:cNvPr id="25" name="Freeform 25"/>
          <p:cNvSpPr/>
          <p:nvPr/>
        </p:nvSpPr>
        <p:spPr>
          <a:xfrm>
            <a:off x="10848600" y="3328649"/>
            <a:ext cx="313893" cy="338674"/>
          </a:xfrm>
          <a:custGeom>
            <a:avLst/>
            <a:gdLst/>
            <a:ahLst/>
            <a:cxnLst/>
            <a:rect l="l" t="t" r="r" b="b"/>
            <a:pathLst>
              <a:path w="313893" h="338674">
                <a:moveTo>
                  <a:pt x="0" y="0"/>
                </a:moveTo>
                <a:lnTo>
                  <a:pt x="313893" y="0"/>
                </a:lnTo>
                <a:lnTo>
                  <a:pt x="313893" y="338674"/>
                </a:lnTo>
                <a:lnTo>
                  <a:pt x="0" y="338674"/>
                </a:lnTo>
                <a:lnTo>
                  <a:pt x="0" y="0"/>
                </a:lnTo>
                <a:close/>
              </a:path>
            </a:pathLst>
          </a:custGeom>
          <a:blipFill>
            <a:blip r:embed="rId6"/>
            <a:stretch>
              <a:fillRect/>
            </a:stretch>
          </a:blipFill>
        </p:spPr>
      </p:sp>
      <p:sp>
        <p:nvSpPr>
          <p:cNvPr id="26" name="TextBox 26"/>
          <p:cNvSpPr txBox="1"/>
          <p:nvPr/>
        </p:nvSpPr>
        <p:spPr>
          <a:xfrm>
            <a:off x="1028700" y="1612055"/>
            <a:ext cx="11208083" cy="771546"/>
          </a:xfrm>
          <a:prstGeom prst="rect">
            <a:avLst/>
          </a:prstGeom>
        </p:spPr>
        <p:txBody>
          <a:bodyPr lIns="0" tIns="0" rIns="0" bIns="0" rtlCol="0" anchor="t">
            <a:spAutoFit/>
          </a:bodyPr>
          <a:lstStyle/>
          <a:p>
            <a:pPr marL="0" lvl="0" indent="0" algn="l">
              <a:lnSpc>
                <a:spcPts val="6300"/>
              </a:lnSpc>
              <a:spcBef>
                <a:spcPct val="0"/>
              </a:spcBef>
            </a:pPr>
            <a:r>
              <a:rPr lang="en-US" sz="4500" b="1">
                <a:solidFill>
                  <a:srgbClr val="145DA0"/>
                </a:solidFill>
                <a:latin typeface="Montserrat Bold"/>
                <a:ea typeface="Montserrat Bold"/>
                <a:cs typeface="Montserrat Bold"/>
                <a:sym typeface="Montserrat Bold"/>
              </a:rPr>
              <a:t>References &amp; Acknowledgement</a:t>
            </a:r>
          </a:p>
        </p:txBody>
      </p:sp>
      <p:sp>
        <p:nvSpPr>
          <p:cNvPr id="27" name="TextBox 27"/>
          <p:cNvSpPr txBox="1"/>
          <p:nvPr/>
        </p:nvSpPr>
        <p:spPr>
          <a:xfrm>
            <a:off x="1921082" y="3270435"/>
            <a:ext cx="2973329" cy="417001"/>
          </a:xfrm>
          <a:prstGeom prst="rect">
            <a:avLst/>
          </a:prstGeom>
        </p:spPr>
        <p:txBody>
          <a:bodyPr lIns="0" tIns="0" rIns="0" bIns="0" rtlCol="0" anchor="t">
            <a:spAutoFit/>
          </a:bodyPr>
          <a:lstStyle/>
          <a:p>
            <a:pPr marL="0" lvl="0" indent="0" algn="l">
              <a:lnSpc>
                <a:spcPts val="3480"/>
              </a:lnSpc>
              <a:spcBef>
                <a:spcPct val="0"/>
              </a:spcBef>
            </a:pPr>
            <a:r>
              <a:rPr lang="en-US" sz="2486" b="1">
                <a:solidFill>
                  <a:srgbClr val="145DA0"/>
                </a:solidFill>
                <a:latin typeface="Montserrat Bold"/>
                <a:ea typeface="Montserrat Bold"/>
                <a:cs typeface="Montserrat Bold"/>
                <a:sym typeface="Montserrat Bold"/>
              </a:rPr>
              <a:t>Key References</a:t>
            </a:r>
          </a:p>
        </p:txBody>
      </p:sp>
      <p:sp>
        <p:nvSpPr>
          <p:cNvPr id="28" name="TextBox 28"/>
          <p:cNvSpPr txBox="1"/>
          <p:nvPr/>
        </p:nvSpPr>
        <p:spPr>
          <a:xfrm>
            <a:off x="11365978" y="3270435"/>
            <a:ext cx="4058584" cy="417001"/>
          </a:xfrm>
          <a:prstGeom prst="rect">
            <a:avLst/>
          </a:prstGeom>
        </p:spPr>
        <p:txBody>
          <a:bodyPr lIns="0" tIns="0" rIns="0" bIns="0" rtlCol="0" anchor="t">
            <a:spAutoFit/>
          </a:bodyPr>
          <a:lstStyle/>
          <a:p>
            <a:pPr marL="0" lvl="0" indent="0" algn="l">
              <a:lnSpc>
                <a:spcPts val="3480"/>
              </a:lnSpc>
              <a:spcBef>
                <a:spcPct val="0"/>
              </a:spcBef>
            </a:pPr>
            <a:r>
              <a:rPr lang="en-US" sz="2486" b="1">
                <a:solidFill>
                  <a:srgbClr val="145DA0"/>
                </a:solidFill>
                <a:latin typeface="Montserrat Bold"/>
                <a:ea typeface="Montserrat Bold"/>
                <a:cs typeface="Montserrat Bold"/>
                <a:sym typeface="Montserrat Bold"/>
              </a:rPr>
              <a:t>Acknowledgement</a:t>
            </a:r>
          </a:p>
        </p:txBody>
      </p:sp>
      <p:sp>
        <p:nvSpPr>
          <p:cNvPr id="29" name="TextBox 29"/>
          <p:cNvSpPr txBox="1"/>
          <p:nvPr/>
        </p:nvSpPr>
        <p:spPr>
          <a:xfrm>
            <a:off x="10733830" y="4258472"/>
            <a:ext cx="6219524" cy="3106234"/>
          </a:xfrm>
          <a:prstGeom prst="rect">
            <a:avLst/>
          </a:prstGeom>
        </p:spPr>
        <p:txBody>
          <a:bodyPr lIns="0" tIns="0" rIns="0" bIns="0" rtlCol="0" anchor="t">
            <a:spAutoFit/>
          </a:bodyPr>
          <a:lstStyle/>
          <a:p>
            <a:pPr algn="just">
              <a:lnSpc>
                <a:spcPts val="3080"/>
              </a:lnSpc>
            </a:pPr>
            <a:r>
              <a:rPr lang="en-US" sz="2200">
                <a:solidFill>
                  <a:srgbClr val="145DA0"/>
                </a:solidFill>
                <a:latin typeface="Montserrat"/>
                <a:ea typeface="Montserrat"/>
                <a:cs typeface="Montserrat"/>
                <a:sym typeface="Montserrat"/>
              </a:rPr>
              <a:t>We extend our sincere gratitude to our Project Guide for their invaluable mentorship, technical insights, and continuous encouragement throughout this research. Special thanks to the Department of  CSE(DS) for providing the necessary infrastructure and support.</a:t>
            </a:r>
          </a:p>
          <a:p>
            <a:pPr marL="0" lvl="0" indent="0" algn="just">
              <a:lnSpc>
                <a:spcPts val="3080"/>
              </a:lnSpc>
              <a:spcBef>
                <a:spcPct val="0"/>
              </a:spcBef>
            </a:pPr>
            <a:endParaRPr lang="en-US" sz="2200">
              <a:solidFill>
                <a:srgbClr val="145DA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2398912" y="0"/>
            <a:ext cx="5889088" cy="10287000"/>
            <a:chOff x="0" y="0"/>
            <a:chExt cx="1551036" cy="2709333"/>
          </a:xfrm>
        </p:grpSpPr>
        <p:sp>
          <p:nvSpPr>
            <p:cNvPr id="3" name="Freeform 3"/>
            <p:cNvSpPr/>
            <p:nvPr/>
          </p:nvSpPr>
          <p:spPr>
            <a:xfrm>
              <a:off x="0" y="0"/>
              <a:ext cx="1551036" cy="2709333"/>
            </a:xfrm>
            <a:custGeom>
              <a:avLst/>
              <a:gdLst/>
              <a:ahLst/>
              <a:cxnLst/>
              <a:rect l="l" t="t" r="r" b="b"/>
              <a:pathLst>
                <a:path w="1551036" h="2709333">
                  <a:moveTo>
                    <a:pt x="0" y="0"/>
                  </a:moveTo>
                  <a:lnTo>
                    <a:pt x="1551036" y="0"/>
                  </a:lnTo>
                  <a:lnTo>
                    <a:pt x="1551036" y="2709333"/>
                  </a:lnTo>
                  <a:lnTo>
                    <a:pt x="0" y="2709333"/>
                  </a:lnTo>
                  <a:close/>
                </a:path>
              </a:pathLst>
            </a:custGeom>
            <a:solidFill>
              <a:srgbClr val="5B98BA"/>
            </a:solidFill>
            <a:ln cap="sq">
              <a:noFill/>
              <a:prstDash val="solid"/>
              <a:miter/>
            </a:ln>
          </p:spPr>
        </p:sp>
        <p:sp>
          <p:nvSpPr>
            <p:cNvPr id="4" name="TextBox 4"/>
            <p:cNvSpPr txBox="1"/>
            <p:nvPr/>
          </p:nvSpPr>
          <p:spPr>
            <a:xfrm>
              <a:off x="0" y="-38100"/>
              <a:ext cx="1551036"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597608" y="4165470"/>
            <a:ext cx="8819592" cy="1765560"/>
          </a:xfrm>
          <a:prstGeom prst="rect">
            <a:avLst/>
          </a:prstGeom>
        </p:spPr>
        <p:txBody>
          <a:bodyPr lIns="0" tIns="0" rIns="0" bIns="0" rtlCol="0" anchor="t">
            <a:spAutoFit/>
          </a:bodyPr>
          <a:lstStyle/>
          <a:p>
            <a:pPr marL="0" lvl="0" indent="0" algn="l">
              <a:lnSpc>
                <a:spcPts val="14510"/>
              </a:lnSpc>
              <a:spcBef>
                <a:spcPct val="0"/>
              </a:spcBef>
            </a:pPr>
            <a:r>
              <a:rPr lang="en-US" sz="10364" b="1">
                <a:solidFill>
                  <a:srgbClr val="051D40"/>
                </a:solidFill>
                <a:latin typeface="Montserrat Bold"/>
                <a:ea typeface="Montserrat Bold"/>
                <a:cs typeface="Montserrat Bold"/>
                <a:sym typeface="Montserrat Bold"/>
              </a:rPr>
              <a:t>THANK YOU!</a:t>
            </a:r>
          </a:p>
        </p:txBody>
      </p:sp>
      <p:sp>
        <p:nvSpPr>
          <p:cNvPr id="6" name="Freeform 6"/>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699352" y="1269388"/>
            <a:ext cx="6760246" cy="1252315"/>
          </a:xfrm>
          <a:prstGeom prst="rect">
            <a:avLst/>
          </a:prstGeom>
        </p:spPr>
        <p:txBody>
          <a:bodyPr lIns="0" tIns="0" rIns="0" bIns="0" rtlCol="0" anchor="t">
            <a:spAutoFit/>
          </a:bodyPr>
          <a:lstStyle/>
          <a:p>
            <a:pPr algn="ctr">
              <a:lnSpc>
                <a:spcPts val="10248"/>
              </a:lnSpc>
              <a:spcBef>
                <a:spcPct val="0"/>
              </a:spcBef>
            </a:pPr>
            <a:r>
              <a:rPr lang="en-US" sz="7320" b="1">
                <a:solidFill>
                  <a:srgbClr val="051D40"/>
                </a:solidFill>
                <a:latin typeface="Montserrat Bold"/>
                <a:ea typeface="Montserrat Bold"/>
                <a:cs typeface="Montserrat Bold"/>
                <a:sym typeface="Montserrat Bold"/>
              </a:rPr>
              <a:t>Abstract</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2"/>
            <a:stretch>
              <a:fillRect l="-2387" r="-2387"/>
            </a:stretch>
          </a:blipFill>
        </p:spPr>
      </p:sp>
      <p:sp>
        <p:nvSpPr>
          <p:cNvPr id="10" name="TextBox 10"/>
          <p:cNvSpPr txBox="1"/>
          <p:nvPr/>
        </p:nvSpPr>
        <p:spPr>
          <a:xfrm>
            <a:off x="555403" y="2974003"/>
            <a:ext cx="11048145" cy="5797046"/>
          </a:xfrm>
          <a:prstGeom prst="rect">
            <a:avLst/>
          </a:prstGeom>
        </p:spPr>
        <p:txBody>
          <a:bodyPr lIns="0" tIns="0" rIns="0" bIns="0" rtlCol="0" anchor="t">
            <a:spAutoFit/>
          </a:bodyPr>
          <a:lstStyle/>
          <a:p>
            <a:pPr algn="l">
              <a:lnSpc>
                <a:spcPts val="2868"/>
              </a:lnSpc>
            </a:pPr>
            <a:r>
              <a:rPr lang="en-US" sz="2048" spc="-40">
                <a:solidFill>
                  <a:srgbClr val="051D40"/>
                </a:solidFill>
                <a:latin typeface="Poppins"/>
                <a:ea typeface="Poppins"/>
                <a:cs typeface="Poppins"/>
                <a:sym typeface="Poppins"/>
              </a:rPr>
              <a:t>Crime is a major challenge that affects public safety and social development. Traditional crime analysis methods are reactive in nature, as they focus only on past crime records and fail to predict future crime trends. With the availability of large crime datasets from sources like the National Crime Records Bureau (NCRB), machine learning techniques can be used to analyze patterns and predict crime occurrences.</a:t>
            </a:r>
          </a:p>
          <a:p>
            <a:pPr algn="l">
              <a:lnSpc>
                <a:spcPts val="2868"/>
              </a:lnSpc>
            </a:pPr>
            <a:endParaRPr lang="en-US" sz="2048" spc="-40">
              <a:solidFill>
                <a:srgbClr val="051D40"/>
              </a:solidFill>
              <a:latin typeface="Poppins"/>
              <a:ea typeface="Poppins"/>
              <a:cs typeface="Poppins"/>
              <a:sym typeface="Poppins"/>
            </a:endParaRPr>
          </a:p>
          <a:p>
            <a:pPr algn="l">
              <a:lnSpc>
                <a:spcPts val="2868"/>
              </a:lnSpc>
            </a:pPr>
            <a:r>
              <a:rPr lang="en-US" sz="2048" spc="-40">
                <a:solidFill>
                  <a:srgbClr val="051D40"/>
                </a:solidFill>
                <a:latin typeface="Poppins"/>
                <a:ea typeface="Poppins"/>
                <a:cs typeface="Poppins"/>
                <a:sym typeface="Poppins"/>
              </a:rPr>
              <a:t>This project proposes a Crime Data Prediction System using Machine Learning to identify crime trends and high-risk areas. The system collects historical crime data, performs data preprocessing, extracts important features such as population, literacy rate, and unemployment, and applies machine learning models like Logistic Regression, Decision Tree, Random Forest, and Support Vector Machine. The models are evaluated using performance metrics such as accuracy and precision. The best performing model is deployed using a Streamlit dashboard for visualization.</a:t>
            </a:r>
          </a:p>
          <a:p>
            <a:pPr algn="l">
              <a:lnSpc>
                <a:spcPts val="2868"/>
              </a:lnSpc>
            </a:pPr>
            <a:endParaRPr lang="en-US" sz="2048" spc="-40">
              <a:solidFill>
                <a:srgbClr val="051D40"/>
              </a:solidFill>
              <a:latin typeface="Poppins"/>
              <a:ea typeface="Poppins"/>
              <a:cs typeface="Poppins"/>
              <a:sym typeface="Poppins"/>
            </a:endParaRPr>
          </a:p>
          <a:p>
            <a:pPr algn="l">
              <a:lnSpc>
                <a:spcPts val="2868"/>
              </a:lnSpc>
              <a:spcBef>
                <a:spcPct val="0"/>
              </a:spcBef>
            </a:pPr>
            <a:r>
              <a:rPr lang="en-US" sz="2048" spc="-40">
                <a:solidFill>
                  <a:srgbClr val="051D40"/>
                </a:solidFill>
                <a:latin typeface="Poppins"/>
                <a:ea typeface="Poppins"/>
                <a:cs typeface="Poppins"/>
                <a:sym typeface="Poppins"/>
              </a:rPr>
              <a:t>This system helps law enforcement agencies and policymakers take proactive decisions and improve public safety.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30231"/>
            <a:ext cx="18288000" cy="5991626"/>
          </a:xfrm>
          <a:custGeom>
            <a:avLst/>
            <a:gdLst/>
            <a:ahLst/>
            <a:cxnLst/>
            <a:rect l="l" t="t" r="r" b="b"/>
            <a:pathLst>
              <a:path w="18288000" h="5991626">
                <a:moveTo>
                  <a:pt x="0" y="0"/>
                </a:moveTo>
                <a:lnTo>
                  <a:pt x="18288000" y="0"/>
                </a:lnTo>
                <a:lnTo>
                  <a:pt x="18288000" y="5991625"/>
                </a:lnTo>
                <a:lnTo>
                  <a:pt x="0" y="5991625"/>
                </a:lnTo>
                <a:lnTo>
                  <a:pt x="0" y="0"/>
                </a:lnTo>
                <a:close/>
              </a:path>
            </a:pathLst>
          </a:custGeom>
          <a:blipFill>
            <a:blip r:embed="rId2"/>
            <a:stretch>
              <a:fillRect t="-66367" b="-66367"/>
            </a:stretch>
          </a:blipFill>
        </p:spPr>
      </p:sp>
      <p:grpSp>
        <p:nvGrpSpPr>
          <p:cNvPr id="3" name="Group 3"/>
          <p:cNvGrpSpPr/>
          <p:nvPr/>
        </p:nvGrpSpPr>
        <p:grpSpPr>
          <a:xfrm>
            <a:off x="2305048" y="1528047"/>
            <a:ext cx="14064270" cy="8390007"/>
            <a:chOff x="0" y="0"/>
            <a:chExt cx="3704170" cy="2209714"/>
          </a:xfrm>
        </p:grpSpPr>
        <p:sp>
          <p:nvSpPr>
            <p:cNvPr id="4" name="Freeform 4"/>
            <p:cNvSpPr/>
            <p:nvPr/>
          </p:nvSpPr>
          <p:spPr>
            <a:xfrm>
              <a:off x="0" y="0"/>
              <a:ext cx="3704170" cy="2209714"/>
            </a:xfrm>
            <a:custGeom>
              <a:avLst/>
              <a:gdLst/>
              <a:ahLst/>
              <a:cxnLst/>
              <a:rect l="l" t="t" r="r" b="b"/>
              <a:pathLst>
                <a:path w="3704170" h="2209714">
                  <a:moveTo>
                    <a:pt x="0" y="0"/>
                  </a:moveTo>
                  <a:lnTo>
                    <a:pt x="3704170" y="0"/>
                  </a:lnTo>
                  <a:lnTo>
                    <a:pt x="3704170" y="2209714"/>
                  </a:lnTo>
                  <a:lnTo>
                    <a:pt x="0" y="2209714"/>
                  </a:lnTo>
                  <a:close/>
                </a:path>
              </a:pathLst>
            </a:custGeom>
            <a:solidFill>
              <a:srgbClr val="145DA0"/>
            </a:solidFill>
            <a:ln cap="sq">
              <a:noFill/>
              <a:prstDash val="solid"/>
              <a:miter/>
            </a:ln>
          </p:spPr>
        </p:sp>
        <p:sp>
          <p:nvSpPr>
            <p:cNvPr id="5" name="TextBox 5"/>
            <p:cNvSpPr txBox="1"/>
            <p:nvPr/>
          </p:nvSpPr>
          <p:spPr>
            <a:xfrm>
              <a:off x="0" y="-38100"/>
              <a:ext cx="3704170" cy="2247814"/>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a:off x="3218376" y="3781108"/>
            <a:ext cx="386972" cy="386972"/>
          </a:xfrm>
          <a:custGeom>
            <a:avLst/>
            <a:gdLst/>
            <a:ahLst/>
            <a:cxnLst/>
            <a:rect l="l" t="t" r="r" b="b"/>
            <a:pathLst>
              <a:path w="386972" h="386972">
                <a:moveTo>
                  <a:pt x="0" y="0"/>
                </a:moveTo>
                <a:lnTo>
                  <a:pt x="386972" y="0"/>
                </a:lnTo>
                <a:lnTo>
                  <a:pt x="386972" y="386972"/>
                </a:lnTo>
                <a:lnTo>
                  <a:pt x="0" y="386972"/>
                </a:lnTo>
                <a:lnTo>
                  <a:pt x="0" y="0"/>
                </a:lnTo>
                <a:close/>
              </a:path>
            </a:pathLst>
          </a:custGeom>
          <a:blipFill>
            <a:blip r:embed="rId3"/>
            <a:stretch>
              <a:fillRect/>
            </a:stretch>
          </a:blipFill>
        </p:spPr>
      </p:sp>
      <p:sp>
        <p:nvSpPr>
          <p:cNvPr id="7" name="Freeform 7"/>
          <p:cNvSpPr/>
          <p:nvPr/>
        </p:nvSpPr>
        <p:spPr>
          <a:xfrm>
            <a:off x="3184575" y="4934408"/>
            <a:ext cx="420773" cy="420773"/>
          </a:xfrm>
          <a:custGeom>
            <a:avLst/>
            <a:gdLst/>
            <a:ahLst/>
            <a:cxnLst/>
            <a:rect l="l" t="t" r="r" b="b"/>
            <a:pathLst>
              <a:path w="420773" h="420773">
                <a:moveTo>
                  <a:pt x="0" y="0"/>
                </a:moveTo>
                <a:lnTo>
                  <a:pt x="420773" y="0"/>
                </a:lnTo>
                <a:lnTo>
                  <a:pt x="420773" y="420773"/>
                </a:lnTo>
                <a:lnTo>
                  <a:pt x="0" y="420773"/>
                </a:lnTo>
                <a:lnTo>
                  <a:pt x="0" y="0"/>
                </a:lnTo>
                <a:close/>
              </a:path>
            </a:pathLst>
          </a:custGeom>
          <a:blipFill>
            <a:blip r:embed="rId4"/>
            <a:stretch>
              <a:fillRect/>
            </a:stretch>
          </a:blipFill>
        </p:spPr>
      </p:sp>
      <p:sp>
        <p:nvSpPr>
          <p:cNvPr id="8" name="Freeform 8"/>
          <p:cNvSpPr/>
          <p:nvPr/>
        </p:nvSpPr>
        <p:spPr>
          <a:xfrm>
            <a:off x="3184575" y="6154992"/>
            <a:ext cx="409029" cy="458112"/>
          </a:xfrm>
          <a:custGeom>
            <a:avLst/>
            <a:gdLst/>
            <a:ahLst/>
            <a:cxnLst/>
            <a:rect l="l" t="t" r="r" b="b"/>
            <a:pathLst>
              <a:path w="409029" h="458112">
                <a:moveTo>
                  <a:pt x="0" y="0"/>
                </a:moveTo>
                <a:lnTo>
                  <a:pt x="409029" y="0"/>
                </a:lnTo>
                <a:lnTo>
                  <a:pt x="409029" y="458112"/>
                </a:lnTo>
                <a:lnTo>
                  <a:pt x="0" y="458112"/>
                </a:lnTo>
                <a:lnTo>
                  <a:pt x="0" y="0"/>
                </a:lnTo>
                <a:close/>
              </a:path>
            </a:pathLst>
          </a:custGeom>
          <a:blipFill>
            <a:blip r:embed="rId5"/>
            <a:stretch>
              <a:fillRect/>
            </a:stretch>
          </a:blipFill>
        </p:spPr>
      </p:sp>
      <p:sp>
        <p:nvSpPr>
          <p:cNvPr id="9" name="Freeform 9"/>
          <p:cNvSpPr/>
          <p:nvPr/>
        </p:nvSpPr>
        <p:spPr>
          <a:xfrm>
            <a:off x="3184575" y="7375104"/>
            <a:ext cx="405977" cy="405977"/>
          </a:xfrm>
          <a:custGeom>
            <a:avLst/>
            <a:gdLst/>
            <a:ahLst/>
            <a:cxnLst/>
            <a:rect l="l" t="t" r="r" b="b"/>
            <a:pathLst>
              <a:path w="405977" h="405977">
                <a:moveTo>
                  <a:pt x="0" y="0"/>
                </a:moveTo>
                <a:lnTo>
                  <a:pt x="405977" y="0"/>
                </a:lnTo>
                <a:lnTo>
                  <a:pt x="405977" y="405976"/>
                </a:lnTo>
                <a:lnTo>
                  <a:pt x="0" y="405976"/>
                </a:lnTo>
                <a:lnTo>
                  <a:pt x="0" y="0"/>
                </a:lnTo>
                <a:close/>
              </a:path>
            </a:pathLst>
          </a:custGeom>
          <a:blipFill>
            <a:blip r:embed="rId6"/>
            <a:stretch>
              <a:fillRect/>
            </a:stretch>
          </a:blipFill>
        </p:spPr>
      </p:sp>
      <p:sp>
        <p:nvSpPr>
          <p:cNvPr id="10" name="Freeform 10"/>
          <p:cNvSpPr/>
          <p:nvPr/>
        </p:nvSpPr>
        <p:spPr>
          <a:xfrm>
            <a:off x="3166589" y="8477713"/>
            <a:ext cx="490546" cy="490546"/>
          </a:xfrm>
          <a:custGeom>
            <a:avLst/>
            <a:gdLst/>
            <a:ahLst/>
            <a:cxnLst/>
            <a:rect l="l" t="t" r="r" b="b"/>
            <a:pathLst>
              <a:path w="490546" h="490546">
                <a:moveTo>
                  <a:pt x="0" y="0"/>
                </a:moveTo>
                <a:lnTo>
                  <a:pt x="490546" y="0"/>
                </a:lnTo>
                <a:lnTo>
                  <a:pt x="490546" y="490546"/>
                </a:lnTo>
                <a:lnTo>
                  <a:pt x="0" y="490546"/>
                </a:lnTo>
                <a:lnTo>
                  <a:pt x="0" y="0"/>
                </a:lnTo>
                <a:close/>
              </a:path>
            </a:pathLst>
          </a:custGeom>
          <a:blipFill>
            <a:blip r:embed="rId7"/>
            <a:stretch>
              <a:fillRect/>
            </a:stretch>
          </a:blipFill>
        </p:spPr>
      </p:sp>
      <p:sp>
        <p:nvSpPr>
          <p:cNvPr id="11" name="TextBox 11"/>
          <p:cNvSpPr txBox="1"/>
          <p:nvPr/>
        </p:nvSpPr>
        <p:spPr>
          <a:xfrm>
            <a:off x="6656206" y="1809380"/>
            <a:ext cx="5748323" cy="1003849"/>
          </a:xfrm>
          <a:prstGeom prst="rect">
            <a:avLst/>
          </a:prstGeom>
        </p:spPr>
        <p:txBody>
          <a:bodyPr lIns="0" tIns="0" rIns="0" bIns="0" rtlCol="0" anchor="t">
            <a:spAutoFit/>
          </a:bodyPr>
          <a:lstStyle/>
          <a:p>
            <a:pPr marL="0" lvl="0" indent="0" algn="ctr">
              <a:lnSpc>
                <a:spcPts val="8195"/>
              </a:lnSpc>
              <a:spcBef>
                <a:spcPct val="0"/>
              </a:spcBef>
            </a:pPr>
            <a:r>
              <a:rPr lang="en-US" sz="5854" b="1">
                <a:solidFill>
                  <a:srgbClr val="FDFDFD"/>
                </a:solidFill>
                <a:latin typeface="Montserrat Bold"/>
                <a:ea typeface="Montserrat Bold"/>
                <a:cs typeface="Montserrat Bold"/>
                <a:sym typeface="Montserrat Bold"/>
              </a:rPr>
              <a:t>Introduction</a:t>
            </a:r>
          </a:p>
        </p:txBody>
      </p:sp>
      <p:sp>
        <p:nvSpPr>
          <p:cNvPr id="12" name="TextBox 12"/>
          <p:cNvSpPr txBox="1"/>
          <p:nvPr/>
        </p:nvSpPr>
        <p:spPr>
          <a:xfrm>
            <a:off x="4005429" y="3547022"/>
            <a:ext cx="11979801" cy="788469"/>
          </a:xfrm>
          <a:prstGeom prst="rect">
            <a:avLst/>
          </a:prstGeom>
        </p:spPr>
        <p:txBody>
          <a:bodyPr lIns="0" tIns="0" rIns="0" bIns="0" rtlCol="0" anchor="t">
            <a:spAutoFit/>
          </a:bodyPr>
          <a:lstStyle/>
          <a:p>
            <a:pPr algn="l">
              <a:lnSpc>
                <a:spcPts val="3120"/>
              </a:lnSpc>
              <a:spcBef>
                <a:spcPct val="0"/>
              </a:spcBef>
            </a:pPr>
            <a:r>
              <a:rPr lang="en-US" sz="2229" b="1" spc="-44">
                <a:solidFill>
                  <a:srgbClr val="FDFDFD"/>
                </a:solidFill>
                <a:latin typeface="Poppins Bold"/>
                <a:ea typeface="Poppins Bold"/>
                <a:cs typeface="Poppins Bold"/>
                <a:sym typeface="Poppins Bold"/>
              </a:rPr>
              <a:t>A Major Challenge: </a:t>
            </a:r>
            <a:r>
              <a:rPr lang="en-US" sz="2229" spc="-44">
                <a:solidFill>
                  <a:srgbClr val="FDFDFD"/>
                </a:solidFill>
                <a:latin typeface="Poppins"/>
                <a:ea typeface="Poppins"/>
                <a:cs typeface="Poppins"/>
                <a:sym typeface="Poppins"/>
              </a:rPr>
              <a:t>Crime significantly impacts societal safety and economic development</a:t>
            </a:r>
          </a:p>
        </p:txBody>
      </p:sp>
      <p:sp>
        <p:nvSpPr>
          <p:cNvPr id="13" name="TextBox 13"/>
          <p:cNvSpPr txBox="1"/>
          <p:nvPr/>
        </p:nvSpPr>
        <p:spPr>
          <a:xfrm>
            <a:off x="4005429" y="4715928"/>
            <a:ext cx="11979801" cy="791058"/>
          </a:xfrm>
          <a:prstGeom prst="rect">
            <a:avLst/>
          </a:prstGeom>
        </p:spPr>
        <p:txBody>
          <a:bodyPr lIns="0" tIns="0" rIns="0" bIns="0" rtlCol="0" anchor="t">
            <a:spAutoFit/>
          </a:bodyPr>
          <a:lstStyle/>
          <a:p>
            <a:pPr algn="l">
              <a:lnSpc>
                <a:spcPts val="3120"/>
              </a:lnSpc>
              <a:spcBef>
                <a:spcPct val="0"/>
              </a:spcBef>
            </a:pPr>
            <a:r>
              <a:rPr lang="en-US" sz="2229" b="1" spc="-44">
                <a:solidFill>
                  <a:srgbClr val="FDFDFD"/>
                </a:solidFill>
                <a:latin typeface="Poppins Bold"/>
                <a:ea typeface="Poppins Bold"/>
                <a:cs typeface="Poppins Bold"/>
                <a:sym typeface="Poppins Bold"/>
              </a:rPr>
              <a:t>Limitations of Tradition: </a:t>
            </a:r>
            <a:r>
              <a:rPr lang="en-US" sz="2229" spc="-44">
                <a:solidFill>
                  <a:srgbClr val="FDFDFD"/>
                </a:solidFill>
                <a:latin typeface="Poppins"/>
                <a:ea typeface="Poppins"/>
                <a:cs typeface="Poppins"/>
                <a:sym typeface="Poppins"/>
              </a:rPr>
              <a:t>Conventional analysis is reactive, relying only on past data without forecasting future trends.</a:t>
            </a:r>
          </a:p>
        </p:txBody>
      </p:sp>
      <p:sp>
        <p:nvSpPr>
          <p:cNvPr id="14" name="TextBox 14"/>
          <p:cNvSpPr txBox="1"/>
          <p:nvPr/>
        </p:nvSpPr>
        <p:spPr>
          <a:xfrm>
            <a:off x="4005429" y="5955181"/>
            <a:ext cx="11979801" cy="791058"/>
          </a:xfrm>
          <a:prstGeom prst="rect">
            <a:avLst/>
          </a:prstGeom>
        </p:spPr>
        <p:txBody>
          <a:bodyPr lIns="0" tIns="0" rIns="0" bIns="0" rtlCol="0" anchor="t">
            <a:spAutoFit/>
          </a:bodyPr>
          <a:lstStyle/>
          <a:p>
            <a:pPr algn="l">
              <a:lnSpc>
                <a:spcPts val="3120"/>
              </a:lnSpc>
              <a:spcBef>
                <a:spcPct val="0"/>
              </a:spcBef>
            </a:pPr>
            <a:r>
              <a:rPr lang="en-US" sz="2229" b="1" spc="-44">
                <a:solidFill>
                  <a:srgbClr val="FDFDFD"/>
                </a:solidFill>
                <a:latin typeface="Poppins Bold"/>
                <a:ea typeface="Poppins Bold"/>
                <a:cs typeface="Poppins Bold"/>
                <a:sym typeface="Poppins Bold"/>
              </a:rPr>
              <a:t>The Data Advantage: </a:t>
            </a:r>
            <a:r>
              <a:rPr lang="en-US" sz="2229" spc="-44">
                <a:solidFill>
                  <a:srgbClr val="FDFDFD"/>
                </a:solidFill>
                <a:latin typeface="Poppins"/>
                <a:ea typeface="Poppins"/>
                <a:cs typeface="Poppins"/>
                <a:sym typeface="Poppins"/>
              </a:rPr>
              <a:t>Digital records now enable us to extract deep insights using data-driven techniques.</a:t>
            </a:r>
          </a:p>
        </p:txBody>
      </p:sp>
      <p:sp>
        <p:nvSpPr>
          <p:cNvPr id="15" name="TextBox 15"/>
          <p:cNvSpPr txBox="1"/>
          <p:nvPr/>
        </p:nvSpPr>
        <p:spPr>
          <a:xfrm>
            <a:off x="4005429" y="7124650"/>
            <a:ext cx="11979801" cy="791058"/>
          </a:xfrm>
          <a:prstGeom prst="rect">
            <a:avLst/>
          </a:prstGeom>
        </p:spPr>
        <p:txBody>
          <a:bodyPr lIns="0" tIns="0" rIns="0" bIns="0" rtlCol="0" anchor="t">
            <a:spAutoFit/>
          </a:bodyPr>
          <a:lstStyle/>
          <a:p>
            <a:pPr algn="l">
              <a:lnSpc>
                <a:spcPts val="3120"/>
              </a:lnSpc>
              <a:spcBef>
                <a:spcPct val="0"/>
              </a:spcBef>
            </a:pPr>
            <a:r>
              <a:rPr lang="en-US" sz="2229" b="1" spc="-44">
                <a:solidFill>
                  <a:srgbClr val="FDFDFD"/>
                </a:solidFill>
                <a:latin typeface="Poppins Bold"/>
                <a:ea typeface="Poppins Bold"/>
                <a:cs typeface="Poppins Bold"/>
                <a:sym typeface="Poppins Bold"/>
              </a:rPr>
              <a:t>Machine Learning Power: </a:t>
            </a:r>
            <a:r>
              <a:rPr lang="en-US" sz="2229" spc="-44">
                <a:solidFill>
                  <a:srgbClr val="FDFDFD"/>
                </a:solidFill>
                <a:latin typeface="Poppins"/>
                <a:ea typeface="Poppins"/>
                <a:cs typeface="Poppins"/>
                <a:sym typeface="Poppins"/>
              </a:rPr>
              <a:t>ML uncovers hidden patterns to accurately predict crime hotspots and trends.</a:t>
            </a:r>
          </a:p>
        </p:txBody>
      </p:sp>
      <p:sp>
        <p:nvSpPr>
          <p:cNvPr id="16" name="TextBox 16"/>
          <p:cNvSpPr txBox="1"/>
          <p:nvPr/>
        </p:nvSpPr>
        <p:spPr>
          <a:xfrm>
            <a:off x="4005429" y="8294119"/>
            <a:ext cx="11979801" cy="791058"/>
          </a:xfrm>
          <a:prstGeom prst="rect">
            <a:avLst/>
          </a:prstGeom>
        </p:spPr>
        <p:txBody>
          <a:bodyPr lIns="0" tIns="0" rIns="0" bIns="0" rtlCol="0" anchor="t">
            <a:spAutoFit/>
          </a:bodyPr>
          <a:lstStyle/>
          <a:p>
            <a:pPr algn="l">
              <a:lnSpc>
                <a:spcPts val="3120"/>
              </a:lnSpc>
              <a:spcBef>
                <a:spcPct val="0"/>
              </a:spcBef>
            </a:pPr>
            <a:r>
              <a:rPr lang="en-US" sz="2229" b="1" spc="-44">
                <a:solidFill>
                  <a:srgbClr val="FDFDFD"/>
                </a:solidFill>
                <a:latin typeface="Poppins Bold"/>
                <a:ea typeface="Poppins Bold"/>
                <a:cs typeface="Poppins Bold"/>
                <a:sym typeface="Poppins Bold"/>
              </a:rPr>
              <a:t>Proactive Impact: </a:t>
            </a:r>
            <a:r>
              <a:rPr lang="en-US" sz="2229" spc="-44">
                <a:solidFill>
                  <a:srgbClr val="FDFDFD"/>
                </a:solidFill>
                <a:latin typeface="Poppins"/>
                <a:ea typeface="Poppins"/>
                <a:cs typeface="Poppins"/>
                <a:sym typeface="Poppins"/>
              </a:rPr>
              <a:t>Supports police &amp; policymakers in planning and moving from reaction to prevention.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360495" y="519396"/>
            <a:ext cx="7922504" cy="771546"/>
          </a:xfrm>
          <a:prstGeom prst="rect">
            <a:avLst/>
          </a:prstGeom>
        </p:spPr>
        <p:txBody>
          <a:bodyPr lIns="0" tIns="0" rIns="0" bIns="0" rtlCol="0" anchor="t">
            <a:spAutoFit/>
          </a:bodyPr>
          <a:lstStyle/>
          <a:p>
            <a:pPr marL="0" lvl="0" indent="0" algn="l">
              <a:lnSpc>
                <a:spcPts val="6300"/>
              </a:lnSpc>
              <a:spcBef>
                <a:spcPct val="0"/>
              </a:spcBef>
            </a:pPr>
            <a:r>
              <a:rPr lang="en-US" sz="4500" b="1" u="none" strike="noStrike">
                <a:solidFill>
                  <a:srgbClr val="051D40"/>
                </a:solidFill>
                <a:latin typeface="Montserrat Bold"/>
                <a:ea typeface="Montserrat Bold"/>
                <a:cs typeface="Montserrat Bold"/>
                <a:sym typeface="Montserrat Bold"/>
              </a:rPr>
              <a:t>Problem Statement</a:t>
            </a:r>
          </a:p>
        </p:txBody>
      </p:sp>
      <p:sp>
        <p:nvSpPr>
          <p:cNvPr id="3" name="Freeform 3"/>
          <p:cNvSpPr/>
          <p:nvPr/>
        </p:nvSpPr>
        <p:spPr>
          <a:xfrm>
            <a:off x="1209472" y="4787821"/>
            <a:ext cx="11402164" cy="711357"/>
          </a:xfrm>
          <a:custGeom>
            <a:avLst/>
            <a:gdLst/>
            <a:ahLst/>
            <a:cxnLst/>
            <a:rect l="l" t="t" r="r" b="b"/>
            <a:pathLst>
              <a:path w="11402164" h="711357">
                <a:moveTo>
                  <a:pt x="0" y="0"/>
                </a:moveTo>
                <a:lnTo>
                  <a:pt x="11402163" y="0"/>
                </a:lnTo>
                <a:lnTo>
                  <a:pt x="11402163" y="711358"/>
                </a:lnTo>
                <a:lnTo>
                  <a:pt x="0" y="711358"/>
                </a:lnTo>
                <a:lnTo>
                  <a:pt x="0" y="0"/>
                </a:lnTo>
                <a:close/>
              </a:path>
            </a:pathLst>
          </a:custGeom>
          <a:blipFill>
            <a:blip r:embed="rId2"/>
            <a:stretch>
              <a:fillRect t="-216567"/>
            </a:stretch>
          </a:blipFill>
        </p:spPr>
      </p:sp>
      <p:grpSp>
        <p:nvGrpSpPr>
          <p:cNvPr id="4" name="Group 4"/>
          <p:cNvGrpSpPr/>
          <p:nvPr/>
        </p:nvGrpSpPr>
        <p:grpSpPr>
          <a:xfrm>
            <a:off x="1224429" y="2598538"/>
            <a:ext cx="11387207" cy="2282433"/>
            <a:chOff x="0" y="0"/>
            <a:chExt cx="2999100" cy="601135"/>
          </a:xfrm>
        </p:grpSpPr>
        <p:sp>
          <p:nvSpPr>
            <p:cNvPr id="5" name="Freeform 5"/>
            <p:cNvSpPr/>
            <p:nvPr/>
          </p:nvSpPr>
          <p:spPr>
            <a:xfrm>
              <a:off x="0" y="0"/>
              <a:ext cx="2999100" cy="601135"/>
            </a:xfrm>
            <a:custGeom>
              <a:avLst/>
              <a:gdLst/>
              <a:ahLst/>
              <a:cxnLst/>
              <a:rect l="l" t="t" r="r" b="b"/>
              <a:pathLst>
                <a:path w="2999100" h="601135">
                  <a:moveTo>
                    <a:pt x="9518" y="0"/>
                  </a:moveTo>
                  <a:lnTo>
                    <a:pt x="2989581" y="0"/>
                  </a:lnTo>
                  <a:cubicBezTo>
                    <a:pt x="2992106" y="0"/>
                    <a:pt x="2994527" y="1003"/>
                    <a:pt x="2996312" y="2788"/>
                  </a:cubicBezTo>
                  <a:cubicBezTo>
                    <a:pt x="2998097" y="4573"/>
                    <a:pt x="2999100" y="6994"/>
                    <a:pt x="2999100" y="9518"/>
                  </a:cubicBezTo>
                  <a:lnTo>
                    <a:pt x="2999100" y="591616"/>
                  </a:lnTo>
                  <a:cubicBezTo>
                    <a:pt x="2999100" y="596873"/>
                    <a:pt x="2994838" y="601135"/>
                    <a:pt x="2989581" y="601135"/>
                  </a:cubicBezTo>
                  <a:lnTo>
                    <a:pt x="9518" y="601135"/>
                  </a:lnTo>
                  <a:cubicBezTo>
                    <a:pt x="4261" y="601135"/>
                    <a:pt x="0" y="596873"/>
                    <a:pt x="0" y="591616"/>
                  </a:cubicBezTo>
                  <a:lnTo>
                    <a:pt x="0" y="9518"/>
                  </a:lnTo>
                  <a:cubicBezTo>
                    <a:pt x="0" y="6994"/>
                    <a:pt x="1003" y="4573"/>
                    <a:pt x="2788" y="2788"/>
                  </a:cubicBezTo>
                  <a:cubicBezTo>
                    <a:pt x="4573" y="1003"/>
                    <a:pt x="6994" y="0"/>
                    <a:pt x="9518" y="0"/>
                  </a:cubicBezTo>
                  <a:close/>
                </a:path>
              </a:pathLst>
            </a:custGeom>
            <a:solidFill>
              <a:srgbClr val="00569E"/>
            </a:solidFill>
          </p:spPr>
        </p:sp>
        <p:sp>
          <p:nvSpPr>
            <p:cNvPr id="6" name="TextBox 6"/>
            <p:cNvSpPr txBox="1"/>
            <p:nvPr/>
          </p:nvSpPr>
          <p:spPr>
            <a:xfrm>
              <a:off x="0" y="-38100"/>
              <a:ext cx="2999100" cy="63923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09132" y="2270030"/>
            <a:ext cx="3033927" cy="685553"/>
            <a:chOff x="0" y="0"/>
            <a:chExt cx="1108969" cy="250585"/>
          </a:xfrm>
        </p:grpSpPr>
        <p:sp>
          <p:nvSpPr>
            <p:cNvPr id="8" name="Freeform 8"/>
            <p:cNvSpPr/>
            <p:nvPr/>
          </p:nvSpPr>
          <p:spPr>
            <a:xfrm>
              <a:off x="0" y="0"/>
              <a:ext cx="1108970" cy="250585"/>
            </a:xfrm>
            <a:custGeom>
              <a:avLst/>
              <a:gdLst/>
              <a:ahLst/>
              <a:cxnLst/>
              <a:rect l="l" t="t" r="r" b="b"/>
              <a:pathLst>
                <a:path w="1108970" h="250585">
                  <a:moveTo>
                    <a:pt x="117382" y="0"/>
                  </a:moveTo>
                  <a:lnTo>
                    <a:pt x="991588" y="0"/>
                  </a:lnTo>
                  <a:cubicBezTo>
                    <a:pt x="1022719" y="0"/>
                    <a:pt x="1052576" y="12367"/>
                    <a:pt x="1074589" y="34380"/>
                  </a:cubicBezTo>
                  <a:cubicBezTo>
                    <a:pt x="1096603" y="56394"/>
                    <a:pt x="1108970" y="86250"/>
                    <a:pt x="1108970" y="117382"/>
                  </a:cubicBezTo>
                  <a:lnTo>
                    <a:pt x="1108970" y="133203"/>
                  </a:lnTo>
                  <a:cubicBezTo>
                    <a:pt x="1108970" y="164335"/>
                    <a:pt x="1096603" y="194192"/>
                    <a:pt x="1074589" y="216205"/>
                  </a:cubicBezTo>
                  <a:cubicBezTo>
                    <a:pt x="1052576" y="238218"/>
                    <a:pt x="1022719" y="250585"/>
                    <a:pt x="991588" y="250585"/>
                  </a:cubicBezTo>
                  <a:lnTo>
                    <a:pt x="117382" y="250585"/>
                  </a:lnTo>
                  <a:cubicBezTo>
                    <a:pt x="52554" y="250585"/>
                    <a:pt x="0" y="198032"/>
                    <a:pt x="0" y="133203"/>
                  </a:cubicBezTo>
                  <a:lnTo>
                    <a:pt x="0" y="117382"/>
                  </a:lnTo>
                  <a:cubicBezTo>
                    <a:pt x="0" y="86250"/>
                    <a:pt x="12367" y="56394"/>
                    <a:pt x="34380" y="34380"/>
                  </a:cubicBezTo>
                  <a:cubicBezTo>
                    <a:pt x="56394" y="12367"/>
                    <a:pt x="86250" y="0"/>
                    <a:pt x="117382"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9" name="TextBox 9"/>
            <p:cNvSpPr txBox="1"/>
            <p:nvPr/>
          </p:nvSpPr>
          <p:spPr>
            <a:xfrm>
              <a:off x="0" y="-38100"/>
              <a:ext cx="1108969" cy="288685"/>
            </a:xfrm>
            <a:prstGeom prst="rect">
              <a:avLst/>
            </a:prstGeom>
          </p:spPr>
          <p:txBody>
            <a:bodyPr lIns="0" tIns="0" rIns="0" bIns="0" rtlCol="0" anchor="ctr"/>
            <a:lstStyle/>
            <a:p>
              <a:pPr marL="0" lvl="0" indent="0" algn="ctr">
                <a:lnSpc>
                  <a:spcPts val="2080"/>
                </a:lnSpc>
                <a:spcBef>
                  <a:spcPct val="0"/>
                </a:spcBef>
              </a:pPr>
              <a:r>
                <a:rPr lang="en-US" sz="1486" b="1">
                  <a:solidFill>
                    <a:srgbClr val="FFFFFF"/>
                  </a:solidFill>
                  <a:latin typeface="Poppins Bold"/>
                  <a:ea typeface="Poppins Bold"/>
                  <a:cs typeface="Poppins Bold"/>
                  <a:sym typeface="Poppins Bold"/>
                </a:rPr>
                <a:t>Reactive vs. </a:t>
              </a:r>
              <a:r>
                <a:rPr lang="en-US" sz="1486" b="1" u="none" strike="noStrike">
                  <a:solidFill>
                    <a:srgbClr val="FFFFFF"/>
                  </a:solidFill>
                  <a:latin typeface="Poppins Bold"/>
                  <a:ea typeface="Poppins Bold"/>
                  <a:cs typeface="Poppins Bold"/>
                  <a:sym typeface="Poppins Bold"/>
                </a:rPr>
                <a:t>Predictive</a:t>
              </a:r>
            </a:p>
          </p:txBody>
        </p:sp>
      </p:grpSp>
      <p:grpSp>
        <p:nvGrpSpPr>
          <p:cNvPr id="10" name="Group 10"/>
          <p:cNvGrpSpPr/>
          <p:nvPr/>
        </p:nvGrpSpPr>
        <p:grpSpPr>
          <a:xfrm>
            <a:off x="5138486" y="2270030"/>
            <a:ext cx="3550605" cy="685553"/>
            <a:chOff x="0" y="0"/>
            <a:chExt cx="1297827" cy="250585"/>
          </a:xfrm>
        </p:grpSpPr>
        <p:sp>
          <p:nvSpPr>
            <p:cNvPr id="11" name="Freeform 11"/>
            <p:cNvSpPr/>
            <p:nvPr/>
          </p:nvSpPr>
          <p:spPr>
            <a:xfrm>
              <a:off x="0" y="0"/>
              <a:ext cx="1297827" cy="250585"/>
            </a:xfrm>
            <a:custGeom>
              <a:avLst/>
              <a:gdLst/>
              <a:ahLst/>
              <a:cxnLst/>
              <a:rect l="l" t="t" r="r" b="b"/>
              <a:pathLst>
                <a:path w="1297827" h="250585">
                  <a:moveTo>
                    <a:pt x="100301" y="0"/>
                  </a:moveTo>
                  <a:lnTo>
                    <a:pt x="1197527" y="0"/>
                  </a:lnTo>
                  <a:cubicBezTo>
                    <a:pt x="1252921" y="0"/>
                    <a:pt x="1297827" y="44906"/>
                    <a:pt x="1297827" y="100301"/>
                  </a:cubicBezTo>
                  <a:lnTo>
                    <a:pt x="1297827" y="150285"/>
                  </a:lnTo>
                  <a:cubicBezTo>
                    <a:pt x="1297827" y="176886"/>
                    <a:pt x="1287260" y="202398"/>
                    <a:pt x="1268450" y="221208"/>
                  </a:cubicBezTo>
                  <a:cubicBezTo>
                    <a:pt x="1249640" y="240018"/>
                    <a:pt x="1224128" y="250585"/>
                    <a:pt x="1197527" y="250585"/>
                  </a:cubicBezTo>
                  <a:lnTo>
                    <a:pt x="100301" y="250585"/>
                  </a:lnTo>
                  <a:cubicBezTo>
                    <a:pt x="44906" y="250585"/>
                    <a:pt x="0" y="205679"/>
                    <a:pt x="0" y="150285"/>
                  </a:cubicBezTo>
                  <a:lnTo>
                    <a:pt x="0" y="100301"/>
                  </a:lnTo>
                  <a:cubicBezTo>
                    <a:pt x="0" y="73699"/>
                    <a:pt x="10567" y="48187"/>
                    <a:pt x="29377" y="29377"/>
                  </a:cubicBezTo>
                  <a:cubicBezTo>
                    <a:pt x="48187" y="10567"/>
                    <a:pt x="73699" y="0"/>
                    <a:pt x="100301"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12" name="TextBox 12"/>
            <p:cNvSpPr txBox="1"/>
            <p:nvPr/>
          </p:nvSpPr>
          <p:spPr>
            <a:xfrm>
              <a:off x="0" y="-38100"/>
              <a:ext cx="1297827" cy="288685"/>
            </a:xfrm>
            <a:prstGeom prst="rect">
              <a:avLst/>
            </a:prstGeom>
          </p:spPr>
          <p:txBody>
            <a:bodyPr lIns="0" tIns="0" rIns="0" bIns="0" rtlCol="0" anchor="ctr"/>
            <a:lstStyle/>
            <a:p>
              <a:pPr marL="0" lvl="0" indent="0" algn="ctr">
                <a:lnSpc>
                  <a:spcPts val="2080"/>
                </a:lnSpc>
                <a:spcBef>
                  <a:spcPct val="0"/>
                </a:spcBef>
              </a:pPr>
              <a:r>
                <a:rPr lang="en-US" sz="1486" b="1" u="none" strike="noStrike">
                  <a:solidFill>
                    <a:srgbClr val="FFFFFF"/>
                  </a:solidFill>
                  <a:latin typeface="Poppins Bold"/>
                  <a:ea typeface="Poppins Bold"/>
                  <a:cs typeface="Poppins Bold"/>
                  <a:sym typeface="Poppins Bold"/>
                </a:rPr>
                <a:t>Past-Centric Reporting</a:t>
              </a:r>
            </a:p>
          </p:txBody>
        </p:sp>
      </p:grpSp>
      <p:grpSp>
        <p:nvGrpSpPr>
          <p:cNvPr id="13" name="Group 13"/>
          <p:cNvGrpSpPr/>
          <p:nvPr/>
        </p:nvGrpSpPr>
        <p:grpSpPr>
          <a:xfrm>
            <a:off x="9184518" y="2270030"/>
            <a:ext cx="2821522" cy="685553"/>
            <a:chOff x="0" y="0"/>
            <a:chExt cx="1031331" cy="250585"/>
          </a:xfrm>
        </p:grpSpPr>
        <p:sp>
          <p:nvSpPr>
            <p:cNvPr id="14" name="Freeform 14"/>
            <p:cNvSpPr/>
            <p:nvPr/>
          </p:nvSpPr>
          <p:spPr>
            <a:xfrm>
              <a:off x="0" y="0"/>
              <a:ext cx="1031331" cy="250585"/>
            </a:xfrm>
            <a:custGeom>
              <a:avLst/>
              <a:gdLst/>
              <a:ahLst/>
              <a:cxnLst/>
              <a:rect l="l" t="t" r="r" b="b"/>
              <a:pathLst>
                <a:path w="1031331" h="250585">
                  <a:moveTo>
                    <a:pt x="125293" y="0"/>
                  </a:moveTo>
                  <a:lnTo>
                    <a:pt x="906038" y="0"/>
                  </a:lnTo>
                  <a:cubicBezTo>
                    <a:pt x="939268" y="0"/>
                    <a:pt x="971137" y="13200"/>
                    <a:pt x="994633" y="36697"/>
                  </a:cubicBezTo>
                  <a:cubicBezTo>
                    <a:pt x="1018130" y="60194"/>
                    <a:pt x="1031331" y="92063"/>
                    <a:pt x="1031331" y="125293"/>
                  </a:cubicBezTo>
                  <a:lnTo>
                    <a:pt x="1031331" y="125293"/>
                  </a:lnTo>
                  <a:cubicBezTo>
                    <a:pt x="1031331" y="158522"/>
                    <a:pt x="1018130" y="190391"/>
                    <a:pt x="994633" y="213888"/>
                  </a:cubicBezTo>
                  <a:cubicBezTo>
                    <a:pt x="971137" y="237385"/>
                    <a:pt x="939268" y="250585"/>
                    <a:pt x="906038"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15" name="TextBox 15"/>
            <p:cNvSpPr txBox="1"/>
            <p:nvPr/>
          </p:nvSpPr>
          <p:spPr>
            <a:xfrm>
              <a:off x="0" y="-38100"/>
              <a:ext cx="1031331" cy="288685"/>
            </a:xfrm>
            <a:prstGeom prst="rect">
              <a:avLst/>
            </a:prstGeom>
          </p:spPr>
          <p:txBody>
            <a:bodyPr lIns="0" tIns="0" rIns="0" bIns="0" rtlCol="0" anchor="ctr"/>
            <a:lstStyle/>
            <a:p>
              <a:pPr marL="0" lvl="0" indent="0" algn="ctr">
                <a:lnSpc>
                  <a:spcPts val="2080"/>
                </a:lnSpc>
                <a:spcBef>
                  <a:spcPct val="0"/>
                </a:spcBef>
              </a:pPr>
              <a:r>
                <a:rPr lang="en-US" sz="1486" b="1">
                  <a:solidFill>
                    <a:srgbClr val="FFFFFF"/>
                  </a:solidFill>
                  <a:latin typeface="Poppins Bold"/>
                  <a:ea typeface="Poppins Bold"/>
                  <a:cs typeface="Poppins Bold"/>
                  <a:sym typeface="Poppins Bold"/>
                </a:rPr>
                <a:t>Unde</a:t>
              </a:r>
              <a:r>
                <a:rPr lang="en-US" sz="1486" b="1" u="none" strike="noStrike">
                  <a:solidFill>
                    <a:srgbClr val="FFFFFF"/>
                  </a:solidFill>
                  <a:latin typeface="Poppins Bold"/>
                  <a:ea typeface="Poppins Bold"/>
                  <a:cs typeface="Poppins Bold"/>
                  <a:sym typeface="Poppins Bold"/>
                </a:rPr>
                <a:t>rutilized Data</a:t>
              </a:r>
            </a:p>
          </p:txBody>
        </p:sp>
      </p:grpSp>
      <p:sp>
        <p:nvSpPr>
          <p:cNvPr id="16" name="Freeform 16"/>
          <p:cNvSpPr/>
          <p:nvPr/>
        </p:nvSpPr>
        <p:spPr>
          <a:xfrm>
            <a:off x="1227664" y="8685446"/>
            <a:ext cx="11402164" cy="711357"/>
          </a:xfrm>
          <a:custGeom>
            <a:avLst/>
            <a:gdLst/>
            <a:ahLst/>
            <a:cxnLst/>
            <a:rect l="l" t="t" r="r" b="b"/>
            <a:pathLst>
              <a:path w="11402164" h="711357">
                <a:moveTo>
                  <a:pt x="0" y="0"/>
                </a:moveTo>
                <a:lnTo>
                  <a:pt x="11402164" y="0"/>
                </a:lnTo>
                <a:lnTo>
                  <a:pt x="11402164" y="711357"/>
                </a:lnTo>
                <a:lnTo>
                  <a:pt x="0" y="711357"/>
                </a:lnTo>
                <a:lnTo>
                  <a:pt x="0" y="0"/>
                </a:lnTo>
                <a:close/>
              </a:path>
            </a:pathLst>
          </a:custGeom>
          <a:blipFill>
            <a:blip r:embed="rId2"/>
            <a:stretch>
              <a:fillRect t="-216567"/>
            </a:stretch>
          </a:blipFill>
        </p:spPr>
      </p:sp>
      <p:grpSp>
        <p:nvGrpSpPr>
          <p:cNvPr id="17" name="Group 17"/>
          <p:cNvGrpSpPr/>
          <p:nvPr/>
        </p:nvGrpSpPr>
        <p:grpSpPr>
          <a:xfrm>
            <a:off x="1227664" y="6416271"/>
            <a:ext cx="11387207" cy="2412172"/>
            <a:chOff x="0" y="0"/>
            <a:chExt cx="2999100" cy="635305"/>
          </a:xfrm>
        </p:grpSpPr>
        <p:sp>
          <p:nvSpPr>
            <p:cNvPr id="18" name="Freeform 18"/>
            <p:cNvSpPr/>
            <p:nvPr/>
          </p:nvSpPr>
          <p:spPr>
            <a:xfrm>
              <a:off x="0" y="0"/>
              <a:ext cx="2999100" cy="635305"/>
            </a:xfrm>
            <a:custGeom>
              <a:avLst/>
              <a:gdLst/>
              <a:ahLst/>
              <a:cxnLst/>
              <a:rect l="l" t="t" r="r" b="b"/>
              <a:pathLst>
                <a:path w="2999100" h="635305">
                  <a:moveTo>
                    <a:pt x="9518" y="0"/>
                  </a:moveTo>
                  <a:lnTo>
                    <a:pt x="2989581" y="0"/>
                  </a:lnTo>
                  <a:cubicBezTo>
                    <a:pt x="2992106" y="0"/>
                    <a:pt x="2994527" y="1003"/>
                    <a:pt x="2996312" y="2788"/>
                  </a:cubicBezTo>
                  <a:cubicBezTo>
                    <a:pt x="2998097" y="4573"/>
                    <a:pt x="2999100" y="6994"/>
                    <a:pt x="2999100" y="9518"/>
                  </a:cubicBezTo>
                  <a:lnTo>
                    <a:pt x="2999100" y="625786"/>
                  </a:lnTo>
                  <a:cubicBezTo>
                    <a:pt x="2999100" y="631043"/>
                    <a:pt x="2994838" y="635305"/>
                    <a:pt x="2989581" y="635305"/>
                  </a:cubicBezTo>
                  <a:lnTo>
                    <a:pt x="9518" y="635305"/>
                  </a:lnTo>
                  <a:cubicBezTo>
                    <a:pt x="6994" y="635305"/>
                    <a:pt x="4573" y="634302"/>
                    <a:pt x="2788" y="632517"/>
                  </a:cubicBezTo>
                  <a:cubicBezTo>
                    <a:pt x="1003" y="630732"/>
                    <a:pt x="0" y="628311"/>
                    <a:pt x="0" y="625786"/>
                  </a:cubicBezTo>
                  <a:lnTo>
                    <a:pt x="0" y="9518"/>
                  </a:lnTo>
                  <a:cubicBezTo>
                    <a:pt x="0" y="6994"/>
                    <a:pt x="1003" y="4573"/>
                    <a:pt x="2788" y="2788"/>
                  </a:cubicBezTo>
                  <a:cubicBezTo>
                    <a:pt x="4573" y="1003"/>
                    <a:pt x="6994" y="0"/>
                    <a:pt x="9518" y="0"/>
                  </a:cubicBezTo>
                  <a:close/>
                </a:path>
              </a:pathLst>
            </a:custGeom>
            <a:solidFill>
              <a:srgbClr val="00569E"/>
            </a:solidFill>
          </p:spPr>
        </p:sp>
        <p:sp>
          <p:nvSpPr>
            <p:cNvPr id="19" name="TextBox 19"/>
            <p:cNvSpPr txBox="1"/>
            <p:nvPr/>
          </p:nvSpPr>
          <p:spPr>
            <a:xfrm>
              <a:off x="0" y="-38100"/>
              <a:ext cx="2999100" cy="67340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2866206" y="6099254"/>
            <a:ext cx="3455541" cy="685553"/>
            <a:chOff x="0" y="0"/>
            <a:chExt cx="1263079" cy="250585"/>
          </a:xfrm>
        </p:grpSpPr>
        <p:sp>
          <p:nvSpPr>
            <p:cNvPr id="21" name="Freeform 21"/>
            <p:cNvSpPr/>
            <p:nvPr/>
          </p:nvSpPr>
          <p:spPr>
            <a:xfrm>
              <a:off x="0" y="0"/>
              <a:ext cx="1263079" cy="250585"/>
            </a:xfrm>
            <a:custGeom>
              <a:avLst/>
              <a:gdLst/>
              <a:ahLst/>
              <a:cxnLst/>
              <a:rect l="l" t="t" r="r" b="b"/>
              <a:pathLst>
                <a:path w="1263079" h="250585">
                  <a:moveTo>
                    <a:pt x="103060" y="0"/>
                  </a:moveTo>
                  <a:lnTo>
                    <a:pt x="1160019" y="0"/>
                  </a:lnTo>
                  <a:cubicBezTo>
                    <a:pt x="1187352" y="0"/>
                    <a:pt x="1213566" y="10858"/>
                    <a:pt x="1232894" y="30186"/>
                  </a:cubicBezTo>
                  <a:cubicBezTo>
                    <a:pt x="1252221" y="49513"/>
                    <a:pt x="1263079" y="75727"/>
                    <a:pt x="1263079" y="103060"/>
                  </a:cubicBezTo>
                  <a:lnTo>
                    <a:pt x="1263079" y="147525"/>
                  </a:lnTo>
                  <a:cubicBezTo>
                    <a:pt x="1263079" y="174859"/>
                    <a:pt x="1252221" y="201072"/>
                    <a:pt x="1232894" y="220400"/>
                  </a:cubicBezTo>
                  <a:cubicBezTo>
                    <a:pt x="1213566" y="239727"/>
                    <a:pt x="1187352" y="250585"/>
                    <a:pt x="1160019" y="250585"/>
                  </a:cubicBezTo>
                  <a:lnTo>
                    <a:pt x="103060" y="250585"/>
                  </a:lnTo>
                  <a:cubicBezTo>
                    <a:pt x="46142" y="250585"/>
                    <a:pt x="0" y="204444"/>
                    <a:pt x="0" y="147525"/>
                  </a:cubicBezTo>
                  <a:lnTo>
                    <a:pt x="0" y="103060"/>
                  </a:lnTo>
                  <a:cubicBezTo>
                    <a:pt x="0" y="75727"/>
                    <a:pt x="10858" y="49513"/>
                    <a:pt x="30186" y="30186"/>
                  </a:cubicBezTo>
                  <a:cubicBezTo>
                    <a:pt x="49513" y="10858"/>
                    <a:pt x="75727" y="0"/>
                    <a:pt x="103060"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2" name="TextBox 22"/>
            <p:cNvSpPr txBox="1"/>
            <p:nvPr/>
          </p:nvSpPr>
          <p:spPr>
            <a:xfrm>
              <a:off x="0" y="-38100"/>
              <a:ext cx="1263079" cy="288685"/>
            </a:xfrm>
            <a:prstGeom prst="rect">
              <a:avLst/>
            </a:prstGeom>
          </p:spPr>
          <p:txBody>
            <a:bodyPr lIns="0" tIns="0" rIns="0" bIns="0" rtlCol="0" anchor="ctr"/>
            <a:lstStyle/>
            <a:p>
              <a:pPr marL="0" lvl="0" indent="0" algn="ctr">
                <a:lnSpc>
                  <a:spcPts val="2080"/>
                </a:lnSpc>
                <a:spcBef>
                  <a:spcPct val="0"/>
                </a:spcBef>
              </a:pPr>
              <a:r>
                <a:rPr lang="en-US" sz="1486" b="1">
                  <a:solidFill>
                    <a:srgbClr val="FFFFFF"/>
                  </a:solidFill>
                  <a:latin typeface="Poppins Bold"/>
                  <a:ea typeface="Poppins Bold"/>
                  <a:cs typeface="Poppins Bold"/>
                  <a:sym typeface="Poppins Bold"/>
                </a:rPr>
                <a:t>Lack </a:t>
              </a:r>
              <a:r>
                <a:rPr lang="en-US" sz="1486" b="1" u="none" strike="noStrike">
                  <a:solidFill>
                    <a:srgbClr val="FFFFFF"/>
                  </a:solidFill>
                  <a:latin typeface="Poppins Bold"/>
                  <a:ea typeface="Poppins Bold"/>
                  <a:cs typeface="Poppins Bold"/>
                  <a:sym typeface="Poppins Bold"/>
                </a:rPr>
                <a:t>of Tools</a:t>
              </a:r>
            </a:p>
          </p:txBody>
        </p:sp>
      </p:grpSp>
      <p:grpSp>
        <p:nvGrpSpPr>
          <p:cNvPr id="23" name="Group 23"/>
          <p:cNvGrpSpPr/>
          <p:nvPr/>
        </p:nvGrpSpPr>
        <p:grpSpPr>
          <a:xfrm>
            <a:off x="7798433" y="6099254"/>
            <a:ext cx="3680345" cy="685553"/>
            <a:chOff x="0" y="0"/>
            <a:chExt cx="1345250" cy="250585"/>
          </a:xfrm>
        </p:grpSpPr>
        <p:sp>
          <p:nvSpPr>
            <p:cNvPr id="24" name="Freeform 24"/>
            <p:cNvSpPr/>
            <p:nvPr/>
          </p:nvSpPr>
          <p:spPr>
            <a:xfrm>
              <a:off x="0" y="0"/>
              <a:ext cx="1345250" cy="250585"/>
            </a:xfrm>
            <a:custGeom>
              <a:avLst/>
              <a:gdLst/>
              <a:ahLst/>
              <a:cxnLst/>
              <a:rect l="l" t="t" r="r" b="b"/>
              <a:pathLst>
                <a:path w="1345250" h="250585">
                  <a:moveTo>
                    <a:pt x="96765" y="0"/>
                  </a:moveTo>
                  <a:lnTo>
                    <a:pt x="1248485" y="0"/>
                  </a:lnTo>
                  <a:cubicBezTo>
                    <a:pt x="1274149" y="0"/>
                    <a:pt x="1298761" y="10195"/>
                    <a:pt x="1316908" y="28342"/>
                  </a:cubicBezTo>
                  <a:cubicBezTo>
                    <a:pt x="1335055" y="46489"/>
                    <a:pt x="1345250" y="71101"/>
                    <a:pt x="1345250" y="96765"/>
                  </a:cubicBezTo>
                  <a:lnTo>
                    <a:pt x="1345250" y="153820"/>
                  </a:lnTo>
                  <a:cubicBezTo>
                    <a:pt x="1345250" y="179484"/>
                    <a:pt x="1335055" y="204097"/>
                    <a:pt x="1316908" y="222244"/>
                  </a:cubicBezTo>
                  <a:cubicBezTo>
                    <a:pt x="1298761" y="240391"/>
                    <a:pt x="1274149" y="250585"/>
                    <a:pt x="1248485" y="250585"/>
                  </a:cubicBezTo>
                  <a:lnTo>
                    <a:pt x="96765" y="250585"/>
                  </a:lnTo>
                  <a:cubicBezTo>
                    <a:pt x="43323" y="250585"/>
                    <a:pt x="0" y="207262"/>
                    <a:pt x="0" y="153820"/>
                  </a:cubicBezTo>
                  <a:lnTo>
                    <a:pt x="0" y="96765"/>
                  </a:lnTo>
                  <a:cubicBezTo>
                    <a:pt x="0" y="71101"/>
                    <a:pt x="10195" y="46489"/>
                    <a:pt x="28342" y="28342"/>
                  </a:cubicBezTo>
                  <a:cubicBezTo>
                    <a:pt x="46489" y="10195"/>
                    <a:pt x="71101" y="0"/>
                    <a:pt x="96765"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5" name="TextBox 25"/>
            <p:cNvSpPr txBox="1"/>
            <p:nvPr/>
          </p:nvSpPr>
          <p:spPr>
            <a:xfrm>
              <a:off x="0" y="-38100"/>
              <a:ext cx="1345250" cy="288685"/>
            </a:xfrm>
            <a:prstGeom prst="rect">
              <a:avLst/>
            </a:prstGeom>
          </p:spPr>
          <p:txBody>
            <a:bodyPr lIns="0" tIns="0" rIns="0" bIns="0" rtlCol="0" anchor="ctr"/>
            <a:lstStyle/>
            <a:p>
              <a:pPr marL="0" lvl="0" indent="0" algn="ctr">
                <a:lnSpc>
                  <a:spcPts val="2080"/>
                </a:lnSpc>
                <a:spcBef>
                  <a:spcPct val="0"/>
                </a:spcBef>
              </a:pPr>
              <a:r>
                <a:rPr lang="en-US" sz="1486" b="1">
                  <a:solidFill>
                    <a:srgbClr val="FFFFFF"/>
                  </a:solidFill>
                  <a:latin typeface="Poppins Bold"/>
                  <a:ea typeface="Poppins Bold"/>
                  <a:cs typeface="Poppins Bold"/>
                  <a:sym typeface="Poppins Bold"/>
                </a:rPr>
                <a:t>Resou</a:t>
              </a:r>
              <a:r>
                <a:rPr lang="en-US" sz="1486" b="1" u="none" strike="noStrike">
                  <a:solidFill>
                    <a:srgbClr val="FFFFFF"/>
                  </a:solidFill>
                  <a:latin typeface="Poppins Bold"/>
                  <a:ea typeface="Poppins Bold"/>
                  <a:cs typeface="Poppins Bold"/>
                  <a:sym typeface="Poppins Bold"/>
                </a:rPr>
                <a:t>rce &amp; Response Gap</a:t>
              </a:r>
            </a:p>
          </p:txBody>
        </p:sp>
      </p:grpSp>
      <p:sp>
        <p:nvSpPr>
          <p:cNvPr id="26" name="Freeform 26"/>
          <p:cNvSpPr/>
          <p:nvPr/>
        </p:nvSpPr>
        <p:spPr>
          <a:xfrm>
            <a:off x="1780605" y="2519287"/>
            <a:ext cx="187038" cy="187038"/>
          </a:xfrm>
          <a:custGeom>
            <a:avLst/>
            <a:gdLst/>
            <a:ahLst/>
            <a:cxnLst/>
            <a:rect l="l" t="t" r="r" b="b"/>
            <a:pathLst>
              <a:path w="187038" h="187038">
                <a:moveTo>
                  <a:pt x="0" y="0"/>
                </a:moveTo>
                <a:lnTo>
                  <a:pt x="187039" y="0"/>
                </a:lnTo>
                <a:lnTo>
                  <a:pt x="187039" y="187039"/>
                </a:lnTo>
                <a:lnTo>
                  <a:pt x="0" y="187039"/>
                </a:lnTo>
                <a:lnTo>
                  <a:pt x="0" y="0"/>
                </a:lnTo>
                <a:close/>
              </a:path>
            </a:pathLst>
          </a:custGeom>
          <a:blipFill>
            <a:blip r:embed="rId3"/>
            <a:stretch>
              <a:fillRect/>
            </a:stretch>
          </a:blipFill>
        </p:spPr>
      </p:sp>
      <p:sp>
        <p:nvSpPr>
          <p:cNvPr id="27" name="Freeform 27"/>
          <p:cNvSpPr/>
          <p:nvPr/>
        </p:nvSpPr>
        <p:spPr>
          <a:xfrm>
            <a:off x="8040134" y="6286402"/>
            <a:ext cx="259739" cy="259739"/>
          </a:xfrm>
          <a:custGeom>
            <a:avLst/>
            <a:gdLst/>
            <a:ahLst/>
            <a:cxnLst/>
            <a:rect l="l" t="t" r="r" b="b"/>
            <a:pathLst>
              <a:path w="259739" h="259739">
                <a:moveTo>
                  <a:pt x="0" y="0"/>
                </a:moveTo>
                <a:lnTo>
                  <a:pt x="259739" y="0"/>
                </a:lnTo>
                <a:lnTo>
                  <a:pt x="259739" y="259739"/>
                </a:lnTo>
                <a:lnTo>
                  <a:pt x="0" y="259739"/>
                </a:lnTo>
                <a:lnTo>
                  <a:pt x="0" y="0"/>
                </a:lnTo>
                <a:close/>
              </a:path>
            </a:pathLst>
          </a:custGeom>
          <a:blipFill>
            <a:blip r:embed="rId4"/>
            <a:stretch>
              <a:fillRect/>
            </a:stretch>
          </a:blipFill>
        </p:spPr>
      </p:sp>
      <p:sp>
        <p:nvSpPr>
          <p:cNvPr id="28" name="Freeform 28"/>
          <p:cNvSpPr/>
          <p:nvPr/>
        </p:nvSpPr>
        <p:spPr>
          <a:xfrm>
            <a:off x="3270928" y="6312161"/>
            <a:ext cx="323767" cy="259739"/>
          </a:xfrm>
          <a:custGeom>
            <a:avLst/>
            <a:gdLst/>
            <a:ahLst/>
            <a:cxnLst/>
            <a:rect l="l" t="t" r="r" b="b"/>
            <a:pathLst>
              <a:path w="323767" h="259739">
                <a:moveTo>
                  <a:pt x="0" y="0"/>
                </a:moveTo>
                <a:lnTo>
                  <a:pt x="323767" y="0"/>
                </a:lnTo>
                <a:lnTo>
                  <a:pt x="323767" y="259739"/>
                </a:lnTo>
                <a:lnTo>
                  <a:pt x="0" y="259739"/>
                </a:lnTo>
                <a:lnTo>
                  <a:pt x="0" y="0"/>
                </a:lnTo>
                <a:close/>
              </a:path>
            </a:pathLst>
          </a:custGeom>
          <a:blipFill>
            <a:blip r:embed="rId5"/>
            <a:stretch>
              <a:fillRect t="-12325" b="-12325"/>
            </a:stretch>
          </a:blipFill>
        </p:spPr>
      </p:sp>
      <p:sp>
        <p:nvSpPr>
          <p:cNvPr id="29" name="Freeform 29"/>
          <p:cNvSpPr/>
          <p:nvPr/>
        </p:nvSpPr>
        <p:spPr>
          <a:xfrm>
            <a:off x="5426673" y="2473529"/>
            <a:ext cx="211702" cy="278556"/>
          </a:xfrm>
          <a:custGeom>
            <a:avLst/>
            <a:gdLst/>
            <a:ahLst/>
            <a:cxnLst/>
            <a:rect l="l" t="t" r="r" b="b"/>
            <a:pathLst>
              <a:path w="211702" h="278556">
                <a:moveTo>
                  <a:pt x="0" y="0"/>
                </a:moveTo>
                <a:lnTo>
                  <a:pt x="211702" y="0"/>
                </a:lnTo>
                <a:lnTo>
                  <a:pt x="211702" y="278555"/>
                </a:lnTo>
                <a:lnTo>
                  <a:pt x="0" y="278555"/>
                </a:lnTo>
                <a:lnTo>
                  <a:pt x="0" y="0"/>
                </a:lnTo>
                <a:close/>
              </a:path>
            </a:pathLst>
          </a:custGeom>
          <a:blipFill>
            <a:blip r:embed="rId6"/>
            <a:stretch>
              <a:fillRect/>
            </a:stretch>
          </a:blipFill>
        </p:spPr>
      </p:sp>
      <p:sp>
        <p:nvSpPr>
          <p:cNvPr id="30" name="Freeform 30"/>
          <p:cNvSpPr/>
          <p:nvPr/>
        </p:nvSpPr>
        <p:spPr>
          <a:xfrm>
            <a:off x="9406445" y="2488265"/>
            <a:ext cx="232160" cy="263819"/>
          </a:xfrm>
          <a:custGeom>
            <a:avLst/>
            <a:gdLst/>
            <a:ahLst/>
            <a:cxnLst/>
            <a:rect l="l" t="t" r="r" b="b"/>
            <a:pathLst>
              <a:path w="232160" h="263819">
                <a:moveTo>
                  <a:pt x="0" y="0"/>
                </a:moveTo>
                <a:lnTo>
                  <a:pt x="232161" y="0"/>
                </a:lnTo>
                <a:lnTo>
                  <a:pt x="232161" y="263819"/>
                </a:lnTo>
                <a:lnTo>
                  <a:pt x="0" y="263819"/>
                </a:lnTo>
                <a:lnTo>
                  <a:pt x="0" y="0"/>
                </a:lnTo>
                <a:close/>
              </a:path>
            </a:pathLst>
          </a:custGeom>
          <a:blipFill>
            <a:blip r:embed="rId7"/>
            <a:stretch>
              <a:fillRect/>
            </a:stretch>
          </a:blipFill>
        </p:spPr>
      </p:sp>
      <p:sp>
        <p:nvSpPr>
          <p:cNvPr id="31" name="Freeform 31"/>
          <p:cNvSpPr/>
          <p:nvPr/>
        </p:nvSpPr>
        <p:spPr>
          <a:xfrm>
            <a:off x="12910018" y="3231808"/>
            <a:ext cx="5148699" cy="5158386"/>
          </a:xfrm>
          <a:custGeom>
            <a:avLst/>
            <a:gdLst/>
            <a:ahLst/>
            <a:cxnLst/>
            <a:rect l="l" t="t" r="r" b="b"/>
            <a:pathLst>
              <a:path w="5148699" h="5158386">
                <a:moveTo>
                  <a:pt x="0" y="0"/>
                </a:moveTo>
                <a:lnTo>
                  <a:pt x="5148699" y="0"/>
                </a:lnTo>
                <a:lnTo>
                  <a:pt x="5148699" y="5158386"/>
                </a:lnTo>
                <a:lnTo>
                  <a:pt x="0" y="5158386"/>
                </a:lnTo>
                <a:lnTo>
                  <a:pt x="0" y="0"/>
                </a:lnTo>
                <a:close/>
              </a:path>
            </a:pathLst>
          </a:custGeom>
          <a:blipFill>
            <a:blip r:embed="rId8"/>
            <a:stretch>
              <a:fillRect l="-2172" r="-2172"/>
            </a:stretch>
          </a:blipFill>
        </p:spPr>
      </p:sp>
      <p:sp>
        <p:nvSpPr>
          <p:cNvPr id="32" name="TextBox 32"/>
          <p:cNvSpPr txBox="1"/>
          <p:nvPr/>
        </p:nvSpPr>
        <p:spPr>
          <a:xfrm>
            <a:off x="1609132" y="3184183"/>
            <a:ext cx="2847712" cy="1265955"/>
          </a:xfrm>
          <a:prstGeom prst="rect">
            <a:avLst/>
          </a:prstGeom>
        </p:spPr>
        <p:txBody>
          <a:bodyPr lIns="0" tIns="0" rIns="0" bIns="0" rtlCol="0" anchor="t">
            <a:spAutoFit/>
          </a:bodyPr>
          <a:lstStyle/>
          <a:p>
            <a:pPr marL="0" lvl="0" indent="0" algn="ctr">
              <a:lnSpc>
                <a:spcPts val="2497"/>
              </a:lnSpc>
              <a:spcBef>
                <a:spcPct val="0"/>
              </a:spcBef>
            </a:pPr>
            <a:r>
              <a:rPr lang="en-US" sz="1783" spc="-35">
                <a:solidFill>
                  <a:srgbClr val="FDFDFD"/>
                </a:solidFill>
                <a:latin typeface="Poppins"/>
                <a:ea typeface="Poppins"/>
                <a:cs typeface="Poppins"/>
                <a:sym typeface="Poppins"/>
              </a:rPr>
              <a:t>C</a:t>
            </a:r>
            <a:r>
              <a:rPr lang="en-US" sz="1783" u="none" strike="noStrike" spc="-35">
                <a:solidFill>
                  <a:srgbClr val="FDFDFD"/>
                </a:solidFill>
                <a:latin typeface="Poppins"/>
                <a:ea typeface="Poppins"/>
                <a:cs typeface="Poppins"/>
                <a:sym typeface="Poppins"/>
              </a:rPr>
              <a:t>rime analysis today is largely reactive, addressing incidents only after they occur.</a:t>
            </a:r>
          </a:p>
        </p:txBody>
      </p:sp>
      <p:sp>
        <p:nvSpPr>
          <p:cNvPr id="33" name="TextBox 33"/>
          <p:cNvSpPr txBox="1"/>
          <p:nvPr/>
        </p:nvSpPr>
        <p:spPr>
          <a:xfrm>
            <a:off x="5426673" y="3113274"/>
            <a:ext cx="2873200" cy="1286384"/>
          </a:xfrm>
          <a:prstGeom prst="rect">
            <a:avLst/>
          </a:prstGeom>
        </p:spPr>
        <p:txBody>
          <a:bodyPr lIns="0" tIns="0" rIns="0" bIns="0" rtlCol="0" anchor="t">
            <a:spAutoFit/>
          </a:bodyPr>
          <a:lstStyle/>
          <a:p>
            <a:pPr marL="0" lvl="0" indent="0" algn="ctr">
              <a:lnSpc>
                <a:spcPts val="2519"/>
              </a:lnSpc>
              <a:spcBef>
                <a:spcPct val="0"/>
              </a:spcBef>
            </a:pPr>
            <a:r>
              <a:rPr lang="en-US" sz="1799" spc="-35">
                <a:solidFill>
                  <a:srgbClr val="FDFDFD"/>
                </a:solidFill>
                <a:latin typeface="Poppins"/>
                <a:ea typeface="Poppins"/>
                <a:cs typeface="Poppins"/>
                <a:sym typeface="Poppins"/>
              </a:rPr>
              <a:t>R</a:t>
            </a:r>
            <a:r>
              <a:rPr lang="en-US" sz="1799" u="none" strike="noStrike" spc="-35">
                <a:solidFill>
                  <a:srgbClr val="FDFDFD"/>
                </a:solidFill>
                <a:latin typeface="Poppins"/>
                <a:ea typeface="Poppins"/>
                <a:cs typeface="Poppins"/>
                <a:sym typeface="Poppins"/>
              </a:rPr>
              <a:t>eports describe historical data but fail to indicate where the next incident might happen.</a:t>
            </a:r>
          </a:p>
        </p:txBody>
      </p:sp>
      <p:sp>
        <p:nvSpPr>
          <p:cNvPr id="34" name="TextBox 34"/>
          <p:cNvSpPr txBox="1"/>
          <p:nvPr/>
        </p:nvSpPr>
        <p:spPr>
          <a:xfrm>
            <a:off x="9144000" y="3113274"/>
            <a:ext cx="2713913" cy="1218237"/>
          </a:xfrm>
          <a:prstGeom prst="rect">
            <a:avLst/>
          </a:prstGeom>
        </p:spPr>
        <p:txBody>
          <a:bodyPr lIns="0" tIns="0" rIns="0" bIns="0" rtlCol="0" anchor="t">
            <a:spAutoFit/>
          </a:bodyPr>
          <a:lstStyle/>
          <a:p>
            <a:pPr marL="0" lvl="0" indent="0" algn="ctr">
              <a:lnSpc>
                <a:spcPts val="2380"/>
              </a:lnSpc>
              <a:spcBef>
                <a:spcPct val="0"/>
              </a:spcBef>
            </a:pPr>
            <a:r>
              <a:rPr lang="en-US" sz="1700" spc="-34">
                <a:solidFill>
                  <a:srgbClr val="FDFDFD"/>
                </a:solidFill>
                <a:latin typeface="Poppins"/>
                <a:ea typeface="Poppins"/>
                <a:cs typeface="Poppins"/>
                <a:sym typeface="Poppins"/>
              </a:rPr>
              <a:t>Va</a:t>
            </a:r>
            <a:r>
              <a:rPr lang="en-US" sz="1700" u="none" strike="noStrike" spc="-34">
                <a:solidFill>
                  <a:srgbClr val="FDFDFD"/>
                </a:solidFill>
                <a:latin typeface="Poppins"/>
                <a:ea typeface="Poppins"/>
                <a:cs typeface="Poppins"/>
                <a:sym typeface="Poppins"/>
              </a:rPr>
              <a:t>st amounts of data from NCRB and police logs remain untapped for strategic insight.</a:t>
            </a:r>
          </a:p>
        </p:txBody>
      </p:sp>
      <p:sp>
        <p:nvSpPr>
          <p:cNvPr id="35" name="TextBox 35"/>
          <p:cNvSpPr txBox="1"/>
          <p:nvPr/>
        </p:nvSpPr>
        <p:spPr>
          <a:xfrm>
            <a:off x="2831814" y="7061032"/>
            <a:ext cx="3250061" cy="1292120"/>
          </a:xfrm>
          <a:prstGeom prst="rect">
            <a:avLst/>
          </a:prstGeom>
        </p:spPr>
        <p:txBody>
          <a:bodyPr lIns="0" tIns="0" rIns="0" bIns="0" rtlCol="0" anchor="t">
            <a:spAutoFit/>
          </a:bodyPr>
          <a:lstStyle/>
          <a:p>
            <a:pPr marL="0" lvl="0" indent="0" algn="ctr">
              <a:lnSpc>
                <a:spcPts val="2550"/>
              </a:lnSpc>
              <a:spcBef>
                <a:spcPct val="0"/>
              </a:spcBef>
            </a:pPr>
            <a:r>
              <a:rPr lang="en-US" sz="1822" u="none" strike="noStrike" spc="-36">
                <a:solidFill>
                  <a:srgbClr val="FDFDFD"/>
                </a:solidFill>
                <a:latin typeface="Poppins"/>
                <a:ea typeface="Poppins"/>
                <a:cs typeface="Poppins"/>
                <a:sym typeface="Poppins"/>
              </a:rPr>
              <a:t>Law enforcement lacks specialized tools for accurate, data-based forecasting.</a:t>
            </a:r>
          </a:p>
        </p:txBody>
      </p:sp>
      <p:sp>
        <p:nvSpPr>
          <p:cNvPr id="36" name="TextBox 36"/>
          <p:cNvSpPr txBox="1"/>
          <p:nvPr/>
        </p:nvSpPr>
        <p:spPr>
          <a:xfrm>
            <a:off x="7738804" y="6930253"/>
            <a:ext cx="3739974" cy="1327059"/>
          </a:xfrm>
          <a:prstGeom prst="rect">
            <a:avLst/>
          </a:prstGeom>
        </p:spPr>
        <p:txBody>
          <a:bodyPr lIns="0" tIns="0" rIns="0" bIns="0" rtlCol="0" anchor="t">
            <a:spAutoFit/>
          </a:bodyPr>
          <a:lstStyle/>
          <a:p>
            <a:pPr marL="0" lvl="0" indent="0" algn="ctr">
              <a:lnSpc>
                <a:spcPts val="2603"/>
              </a:lnSpc>
              <a:spcBef>
                <a:spcPct val="0"/>
              </a:spcBef>
            </a:pPr>
            <a:r>
              <a:rPr lang="en-US" sz="1859" spc="-37">
                <a:solidFill>
                  <a:srgbClr val="FDFDFD"/>
                </a:solidFill>
                <a:latin typeface="Poppins"/>
                <a:ea typeface="Poppins"/>
                <a:cs typeface="Poppins"/>
                <a:sym typeface="Poppins"/>
              </a:rPr>
              <a:t>With</a:t>
            </a:r>
            <a:r>
              <a:rPr lang="en-US" sz="1859" u="none" strike="noStrike" spc="-37">
                <a:solidFill>
                  <a:srgbClr val="FDFDFD"/>
                </a:solidFill>
                <a:latin typeface="Poppins"/>
                <a:ea typeface="Poppins"/>
                <a:cs typeface="Poppins"/>
                <a:sym typeface="Poppins"/>
              </a:rPr>
              <a:t>out prediction, resources are wasted on untargeted patrols, leading to delayed responses.</a:t>
            </a:r>
          </a:p>
        </p:txBody>
      </p:sp>
      <p:sp>
        <p:nvSpPr>
          <p:cNvPr id="37" name="TextBox 37"/>
          <p:cNvSpPr txBox="1"/>
          <p:nvPr/>
        </p:nvSpPr>
        <p:spPr>
          <a:xfrm>
            <a:off x="2360495" y="1575077"/>
            <a:ext cx="9280117" cy="372719"/>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00569E"/>
                </a:solidFill>
                <a:latin typeface="Montserrat Bold"/>
                <a:ea typeface="Montserrat Bold"/>
                <a:cs typeface="Montserrat Bold"/>
                <a:sym typeface="Montserrat Bold"/>
              </a:rPr>
              <a:t>Cur</a:t>
            </a:r>
            <a:r>
              <a:rPr lang="en-US" sz="2200" b="1" u="none" strike="noStrike">
                <a:solidFill>
                  <a:srgbClr val="00569E"/>
                </a:solidFill>
                <a:latin typeface="Montserrat Bold"/>
                <a:ea typeface="Montserrat Bold"/>
                <a:cs typeface="Montserrat Bold"/>
                <a:sym typeface="Montserrat Bold"/>
              </a:rPr>
              <a:t>rent limitations in crime analysis and forecasting</a:t>
            </a:r>
          </a:p>
        </p:txBody>
      </p:sp>
      <p:grpSp>
        <p:nvGrpSpPr>
          <p:cNvPr id="38" name="Group 38"/>
          <p:cNvGrpSpPr/>
          <p:nvPr/>
        </p:nvGrpSpPr>
        <p:grpSpPr>
          <a:xfrm>
            <a:off x="-1867766" y="-1614217"/>
            <a:ext cx="3735531" cy="373553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952500" cap="sq">
              <a:solidFill>
                <a:srgbClr val="145DA0"/>
              </a:solidFill>
              <a:prstDash val="solid"/>
              <a:miter/>
            </a:ln>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573718" y="7940477"/>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706179" y="4181637"/>
            <a:ext cx="0" cy="4410340"/>
          </a:xfrm>
          <a:prstGeom prst="line">
            <a:avLst/>
          </a:prstGeom>
          <a:ln w="38100" cap="flat">
            <a:solidFill>
              <a:srgbClr val="145DA0"/>
            </a:solidFill>
            <a:prstDash val="solid"/>
            <a:headEnd type="none" w="sm" len="sm"/>
            <a:tailEnd type="none" w="sm" len="sm"/>
          </a:ln>
        </p:spPr>
      </p:sp>
      <p:sp>
        <p:nvSpPr>
          <p:cNvPr id="6" name="Freeform 6"/>
          <p:cNvSpPr/>
          <p:nvPr/>
        </p:nvSpPr>
        <p:spPr>
          <a:xfrm>
            <a:off x="788661" y="3477602"/>
            <a:ext cx="500270" cy="495080"/>
          </a:xfrm>
          <a:custGeom>
            <a:avLst/>
            <a:gdLst/>
            <a:ahLst/>
            <a:cxnLst/>
            <a:rect l="l" t="t" r="r" b="b"/>
            <a:pathLst>
              <a:path w="500270" h="495080">
                <a:moveTo>
                  <a:pt x="0" y="0"/>
                </a:moveTo>
                <a:lnTo>
                  <a:pt x="500270" y="0"/>
                </a:lnTo>
                <a:lnTo>
                  <a:pt x="500270" y="495080"/>
                </a:lnTo>
                <a:lnTo>
                  <a:pt x="0" y="495080"/>
                </a:lnTo>
                <a:lnTo>
                  <a:pt x="0" y="0"/>
                </a:lnTo>
                <a:close/>
              </a:path>
            </a:pathLst>
          </a:custGeom>
          <a:blipFill>
            <a:blip r:embed="rId2"/>
            <a:stretch>
              <a:fillRect t="-2103" b="-2103"/>
            </a:stretch>
          </a:blipFill>
        </p:spPr>
      </p:sp>
      <p:sp>
        <p:nvSpPr>
          <p:cNvPr id="7" name="TextBox 7"/>
          <p:cNvSpPr txBox="1"/>
          <p:nvPr/>
        </p:nvSpPr>
        <p:spPr>
          <a:xfrm>
            <a:off x="1553557" y="3497393"/>
            <a:ext cx="12358067" cy="408019"/>
          </a:xfrm>
          <a:prstGeom prst="rect">
            <a:avLst/>
          </a:prstGeom>
        </p:spPr>
        <p:txBody>
          <a:bodyPr lIns="0" tIns="0" rIns="0" bIns="0" rtlCol="0" anchor="t">
            <a:spAutoFit/>
          </a:bodyPr>
          <a:lstStyle/>
          <a:p>
            <a:pPr algn="l">
              <a:lnSpc>
                <a:spcPts val="3238"/>
              </a:lnSpc>
            </a:pPr>
            <a:r>
              <a:rPr lang="en-US" sz="2313" b="1" spc="-46">
                <a:solidFill>
                  <a:srgbClr val="FDFDFD"/>
                </a:solidFill>
                <a:latin typeface="Poppins Bold"/>
                <a:ea typeface="Poppins Bold"/>
                <a:cs typeface="Poppins Bold"/>
                <a:sym typeface="Poppins Bold"/>
              </a:rPr>
              <a:t>D</a:t>
            </a:r>
            <a:r>
              <a:rPr lang="en-US" sz="2313" b="1" u="none" strike="noStrike" spc="-46">
                <a:solidFill>
                  <a:srgbClr val="FDFDFD"/>
                </a:solidFill>
                <a:latin typeface="Poppins Bold"/>
                <a:ea typeface="Poppins Bold"/>
                <a:cs typeface="Poppins Bold"/>
                <a:sym typeface="Poppins Bold"/>
              </a:rPr>
              <a:t>ata Collection: </a:t>
            </a:r>
            <a:r>
              <a:rPr lang="en-US" sz="2313" u="none" strike="noStrike" spc="-46">
                <a:solidFill>
                  <a:srgbClr val="FDFDFD"/>
                </a:solidFill>
                <a:latin typeface="Poppins"/>
                <a:ea typeface="Poppins"/>
                <a:cs typeface="Poppins"/>
                <a:sym typeface="Poppins"/>
              </a:rPr>
              <a:t>Gather and clean crime datasets from NCRB and reliable sources.</a:t>
            </a:r>
          </a:p>
        </p:txBody>
      </p:sp>
      <p:grpSp>
        <p:nvGrpSpPr>
          <p:cNvPr id="8" name="Group 8"/>
          <p:cNvGrpSpPr/>
          <p:nvPr/>
        </p:nvGrpSpPr>
        <p:grpSpPr>
          <a:xfrm>
            <a:off x="793172" y="4581611"/>
            <a:ext cx="14113029" cy="495080"/>
            <a:chOff x="0" y="0"/>
            <a:chExt cx="18817371" cy="660107"/>
          </a:xfrm>
        </p:grpSpPr>
        <p:sp>
          <p:nvSpPr>
            <p:cNvPr id="9" name="Freeform 9"/>
            <p:cNvSpPr/>
            <p:nvPr/>
          </p:nvSpPr>
          <p:spPr>
            <a:xfrm>
              <a:off x="0" y="0"/>
              <a:ext cx="667027" cy="660107"/>
            </a:xfrm>
            <a:custGeom>
              <a:avLst/>
              <a:gdLst/>
              <a:ahLst/>
              <a:cxnLst/>
              <a:rect l="l" t="t" r="r" b="b"/>
              <a:pathLst>
                <a:path w="667027" h="660107">
                  <a:moveTo>
                    <a:pt x="0" y="0"/>
                  </a:moveTo>
                  <a:lnTo>
                    <a:pt x="667027" y="0"/>
                  </a:lnTo>
                  <a:lnTo>
                    <a:pt x="667027" y="660107"/>
                  </a:lnTo>
                  <a:lnTo>
                    <a:pt x="0" y="660107"/>
                  </a:lnTo>
                  <a:lnTo>
                    <a:pt x="0" y="0"/>
                  </a:lnTo>
                  <a:close/>
                </a:path>
              </a:pathLst>
            </a:custGeom>
            <a:blipFill>
              <a:blip r:embed="rId2"/>
              <a:stretch>
                <a:fillRect t="-2103" b="-2103"/>
              </a:stretch>
            </a:blipFill>
          </p:spPr>
        </p:sp>
        <p:sp>
          <p:nvSpPr>
            <p:cNvPr id="10" name="TextBox 10"/>
            <p:cNvSpPr txBox="1"/>
            <p:nvPr/>
          </p:nvSpPr>
          <p:spPr>
            <a:xfrm>
              <a:off x="1019861" y="38990"/>
              <a:ext cx="17797510" cy="524976"/>
            </a:xfrm>
            <a:prstGeom prst="rect">
              <a:avLst/>
            </a:prstGeom>
          </p:spPr>
          <p:txBody>
            <a:bodyPr lIns="0" tIns="0" rIns="0" bIns="0" rtlCol="0" anchor="t">
              <a:spAutoFit/>
            </a:bodyPr>
            <a:lstStyle/>
            <a:p>
              <a:pPr algn="l">
                <a:lnSpc>
                  <a:spcPts val="3238"/>
                </a:lnSpc>
              </a:pPr>
              <a:r>
                <a:rPr lang="en-US" sz="2313" b="1" spc="-46">
                  <a:solidFill>
                    <a:srgbClr val="FDFDFD"/>
                  </a:solidFill>
                  <a:latin typeface="Poppins Bold"/>
                  <a:ea typeface="Poppins Bold"/>
                  <a:cs typeface="Poppins Bold"/>
                  <a:sym typeface="Poppins Bold"/>
                </a:rPr>
                <a:t>Fe</a:t>
              </a:r>
              <a:r>
                <a:rPr lang="en-US" sz="2313" b="1" u="none" strike="noStrike" spc="-46">
                  <a:solidFill>
                    <a:srgbClr val="FDFDFD"/>
                  </a:solidFill>
                  <a:latin typeface="Poppins Bold"/>
                  <a:ea typeface="Poppins Bold"/>
                  <a:cs typeface="Poppins Bold"/>
                  <a:sym typeface="Poppins Bold"/>
                </a:rPr>
                <a:t>ature Analysis: </a:t>
              </a:r>
              <a:r>
                <a:rPr lang="en-US" sz="2313" u="none" strike="noStrike" spc="-46">
                  <a:solidFill>
                    <a:srgbClr val="FDFDFD"/>
                  </a:solidFill>
                  <a:latin typeface="Poppins"/>
                  <a:ea typeface="Poppins"/>
                  <a:cs typeface="Poppins"/>
                  <a:sym typeface="Poppins"/>
                </a:rPr>
                <a:t>Identify socio-economic and demographic factors influencing crimes.</a:t>
              </a:r>
            </a:p>
          </p:txBody>
        </p:sp>
      </p:grpSp>
      <p:grpSp>
        <p:nvGrpSpPr>
          <p:cNvPr id="11" name="Group 11"/>
          <p:cNvGrpSpPr/>
          <p:nvPr/>
        </p:nvGrpSpPr>
        <p:grpSpPr>
          <a:xfrm>
            <a:off x="788661" y="5685619"/>
            <a:ext cx="13340294" cy="495080"/>
            <a:chOff x="0" y="0"/>
            <a:chExt cx="17787059" cy="660107"/>
          </a:xfrm>
        </p:grpSpPr>
        <p:sp>
          <p:nvSpPr>
            <p:cNvPr id="12" name="Freeform 12"/>
            <p:cNvSpPr/>
            <p:nvPr/>
          </p:nvSpPr>
          <p:spPr>
            <a:xfrm>
              <a:off x="0" y="0"/>
              <a:ext cx="667027" cy="660107"/>
            </a:xfrm>
            <a:custGeom>
              <a:avLst/>
              <a:gdLst/>
              <a:ahLst/>
              <a:cxnLst/>
              <a:rect l="l" t="t" r="r" b="b"/>
              <a:pathLst>
                <a:path w="667027" h="660107">
                  <a:moveTo>
                    <a:pt x="0" y="0"/>
                  </a:moveTo>
                  <a:lnTo>
                    <a:pt x="667027" y="0"/>
                  </a:lnTo>
                  <a:lnTo>
                    <a:pt x="667027" y="660107"/>
                  </a:lnTo>
                  <a:lnTo>
                    <a:pt x="0" y="660107"/>
                  </a:lnTo>
                  <a:lnTo>
                    <a:pt x="0" y="0"/>
                  </a:lnTo>
                  <a:close/>
                </a:path>
              </a:pathLst>
            </a:custGeom>
            <a:blipFill>
              <a:blip r:embed="rId2"/>
              <a:stretch>
                <a:fillRect t="-2103" b="-2103"/>
              </a:stretch>
            </a:blipFill>
          </p:spPr>
        </p:sp>
        <p:sp>
          <p:nvSpPr>
            <p:cNvPr id="13" name="TextBox 13"/>
            <p:cNvSpPr txBox="1"/>
            <p:nvPr/>
          </p:nvSpPr>
          <p:spPr>
            <a:xfrm>
              <a:off x="987664" y="38990"/>
              <a:ext cx="16799395" cy="524976"/>
            </a:xfrm>
            <a:prstGeom prst="rect">
              <a:avLst/>
            </a:prstGeom>
          </p:spPr>
          <p:txBody>
            <a:bodyPr lIns="0" tIns="0" rIns="0" bIns="0" rtlCol="0" anchor="t">
              <a:spAutoFit/>
            </a:bodyPr>
            <a:lstStyle/>
            <a:p>
              <a:pPr algn="l">
                <a:lnSpc>
                  <a:spcPts val="3238"/>
                </a:lnSpc>
              </a:pPr>
              <a:r>
                <a:rPr lang="en-US" sz="2313" b="1" spc="-46">
                  <a:solidFill>
                    <a:srgbClr val="FDFDFD"/>
                  </a:solidFill>
                  <a:latin typeface="Poppins Bold"/>
                  <a:ea typeface="Poppins Bold"/>
                  <a:cs typeface="Poppins Bold"/>
                  <a:sym typeface="Poppins Bold"/>
                </a:rPr>
                <a:t>M</a:t>
              </a:r>
              <a:r>
                <a:rPr lang="en-US" sz="2313" b="1" u="none" strike="noStrike" spc="-46">
                  <a:solidFill>
                    <a:srgbClr val="FDFDFD"/>
                  </a:solidFill>
                  <a:latin typeface="Poppins Bold"/>
                  <a:ea typeface="Poppins Bold"/>
                  <a:cs typeface="Poppins Bold"/>
                  <a:sym typeface="Poppins Bold"/>
                </a:rPr>
                <a:t>odel Development: </a:t>
              </a:r>
              <a:r>
                <a:rPr lang="en-US" sz="2313" u="none" strike="noStrike" spc="-46">
                  <a:solidFill>
                    <a:srgbClr val="FDFDFD"/>
                  </a:solidFill>
                  <a:latin typeface="Poppins"/>
                  <a:ea typeface="Poppins"/>
                  <a:cs typeface="Poppins"/>
                  <a:sym typeface="Poppins"/>
                </a:rPr>
                <a:t>Train ML models like Logistic Regression, Random Forest, and LSTM.</a:t>
              </a:r>
            </a:p>
          </p:txBody>
        </p:sp>
      </p:grpSp>
      <p:grpSp>
        <p:nvGrpSpPr>
          <p:cNvPr id="14" name="Group 14"/>
          <p:cNvGrpSpPr/>
          <p:nvPr/>
        </p:nvGrpSpPr>
        <p:grpSpPr>
          <a:xfrm>
            <a:off x="788661" y="7978203"/>
            <a:ext cx="12857336" cy="495080"/>
            <a:chOff x="0" y="0"/>
            <a:chExt cx="17143114" cy="660107"/>
          </a:xfrm>
        </p:grpSpPr>
        <p:sp>
          <p:nvSpPr>
            <p:cNvPr id="15" name="Freeform 15"/>
            <p:cNvSpPr/>
            <p:nvPr/>
          </p:nvSpPr>
          <p:spPr>
            <a:xfrm>
              <a:off x="0" y="0"/>
              <a:ext cx="667027" cy="660107"/>
            </a:xfrm>
            <a:custGeom>
              <a:avLst/>
              <a:gdLst/>
              <a:ahLst/>
              <a:cxnLst/>
              <a:rect l="l" t="t" r="r" b="b"/>
              <a:pathLst>
                <a:path w="667027" h="660107">
                  <a:moveTo>
                    <a:pt x="0" y="0"/>
                  </a:moveTo>
                  <a:lnTo>
                    <a:pt x="667027" y="0"/>
                  </a:lnTo>
                  <a:lnTo>
                    <a:pt x="667027" y="660107"/>
                  </a:lnTo>
                  <a:lnTo>
                    <a:pt x="0" y="660107"/>
                  </a:lnTo>
                  <a:lnTo>
                    <a:pt x="0" y="0"/>
                  </a:lnTo>
                  <a:close/>
                </a:path>
              </a:pathLst>
            </a:custGeom>
            <a:blipFill>
              <a:blip r:embed="rId2"/>
              <a:stretch>
                <a:fillRect t="-2103" b="-2103"/>
              </a:stretch>
            </a:blipFill>
          </p:spPr>
        </p:sp>
        <p:sp>
          <p:nvSpPr>
            <p:cNvPr id="16" name="TextBox 16"/>
            <p:cNvSpPr txBox="1"/>
            <p:nvPr/>
          </p:nvSpPr>
          <p:spPr>
            <a:xfrm>
              <a:off x="987664" y="38990"/>
              <a:ext cx="16155450" cy="524976"/>
            </a:xfrm>
            <a:prstGeom prst="rect">
              <a:avLst/>
            </a:prstGeom>
          </p:spPr>
          <p:txBody>
            <a:bodyPr lIns="0" tIns="0" rIns="0" bIns="0" rtlCol="0" anchor="t">
              <a:spAutoFit/>
            </a:bodyPr>
            <a:lstStyle/>
            <a:p>
              <a:pPr algn="l">
                <a:lnSpc>
                  <a:spcPts val="3238"/>
                </a:lnSpc>
              </a:pPr>
              <a:r>
                <a:rPr lang="en-US" sz="2313" b="1" spc="-46">
                  <a:solidFill>
                    <a:srgbClr val="FDFDFD"/>
                  </a:solidFill>
                  <a:latin typeface="Poppins Bold"/>
                  <a:ea typeface="Poppins Bold"/>
                  <a:cs typeface="Poppins Bold"/>
                  <a:sym typeface="Poppins Bold"/>
                </a:rPr>
                <a:t>Dep</a:t>
              </a:r>
              <a:r>
                <a:rPr lang="en-US" sz="2313" b="1" u="none" strike="noStrike" spc="-46">
                  <a:solidFill>
                    <a:srgbClr val="FDFDFD"/>
                  </a:solidFill>
                  <a:latin typeface="Poppins Bold"/>
                  <a:ea typeface="Poppins Bold"/>
                  <a:cs typeface="Poppins Bold"/>
                  <a:sym typeface="Poppins Bold"/>
                </a:rPr>
                <a:t>loyment: </a:t>
              </a:r>
              <a:r>
                <a:rPr lang="en-US" sz="2313" u="none" strike="noStrike" spc="-46">
                  <a:solidFill>
                    <a:srgbClr val="FDFDFD"/>
                  </a:solidFill>
                  <a:latin typeface="Poppins"/>
                  <a:ea typeface="Poppins"/>
                  <a:cs typeface="Poppins"/>
                  <a:sym typeface="Poppins"/>
                </a:rPr>
                <a:t>Build an interactive Streamlit web app for visualization.</a:t>
              </a:r>
            </a:p>
          </p:txBody>
        </p:sp>
      </p:grpSp>
      <p:grpSp>
        <p:nvGrpSpPr>
          <p:cNvPr id="17" name="Group 17"/>
          <p:cNvGrpSpPr/>
          <p:nvPr/>
        </p:nvGrpSpPr>
        <p:grpSpPr>
          <a:xfrm>
            <a:off x="793172" y="6831911"/>
            <a:ext cx="14330360" cy="495080"/>
            <a:chOff x="0" y="0"/>
            <a:chExt cx="19107147" cy="660107"/>
          </a:xfrm>
        </p:grpSpPr>
        <p:sp>
          <p:nvSpPr>
            <p:cNvPr id="18" name="Freeform 18"/>
            <p:cNvSpPr/>
            <p:nvPr/>
          </p:nvSpPr>
          <p:spPr>
            <a:xfrm>
              <a:off x="0" y="0"/>
              <a:ext cx="667027" cy="660107"/>
            </a:xfrm>
            <a:custGeom>
              <a:avLst/>
              <a:gdLst/>
              <a:ahLst/>
              <a:cxnLst/>
              <a:rect l="l" t="t" r="r" b="b"/>
              <a:pathLst>
                <a:path w="667027" h="660107">
                  <a:moveTo>
                    <a:pt x="0" y="0"/>
                  </a:moveTo>
                  <a:lnTo>
                    <a:pt x="667027" y="0"/>
                  </a:lnTo>
                  <a:lnTo>
                    <a:pt x="667027" y="660107"/>
                  </a:lnTo>
                  <a:lnTo>
                    <a:pt x="0" y="660107"/>
                  </a:lnTo>
                  <a:lnTo>
                    <a:pt x="0" y="0"/>
                  </a:lnTo>
                  <a:close/>
                </a:path>
              </a:pathLst>
            </a:custGeom>
            <a:blipFill>
              <a:blip r:embed="rId2"/>
              <a:stretch>
                <a:fillRect t="-2103" b="-2103"/>
              </a:stretch>
            </a:blipFill>
          </p:spPr>
        </p:sp>
        <p:sp>
          <p:nvSpPr>
            <p:cNvPr id="19" name="TextBox 19"/>
            <p:cNvSpPr txBox="1"/>
            <p:nvPr/>
          </p:nvSpPr>
          <p:spPr>
            <a:xfrm>
              <a:off x="1019861" y="38990"/>
              <a:ext cx="18087285" cy="524976"/>
            </a:xfrm>
            <a:prstGeom prst="rect">
              <a:avLst/>
            </a:prstGeom>
          </p:spPr>
          <p:txBody>
            <a:bodyPr lIns="0" tIns="0" rIns="0" bIns="0" rtlCol="0" anchor="t">
              <a:spAutoFit/>
            </a:bodyPr>
            <a:lstStyle/>
            <a:p>
              <a:pPr algn="l">
                <a:lnSpc>
                  <a:spcPts val="3238"/>
                </a:lnSpc>
              </a:pPr>
              <a:r>
                <a:rPr lang="en-US" sz="2313" b="1" spc="-46">
                  <a:solidFill>
                    <a:srgbClr val="FDFDFD"/>
                  </a:solidFill>
                  <a:latin typeface="Poppins Bold"/>
                  <a:ea typeface="Poppins Bold"/>
                  <a:cs typeface="Poppins Bold"/>
                  <a:sym typeface="Poppins Bold"/>
                </a:rPr>
                <a:t>M</a:t>
              </a:r>
              <a:r>
                <a:rPr lang="en-US" sz="2313" b="1" u="none" strike="noStrike" spc="-46">
                  <a:solidFill>
                    <a:srgbClr val="FDFDFD"/>
                  </a:solidFill>
                  <a:latin typeface="Poppins Bold"/>
                  <a:ea typeface="Poppins Bold"/>
                  <a:cs typeface="Poppins Bold"/>
                  <a:sym typeface="Poppins Bold"/>
                </a:rPr>
                <a:t>odel Evaluation: </a:t>
              </a:r>
              <a:r>
                <a:rPr lang="en-US" sz="2313" u="none" strike="noStrike" spc="-46">
                  <a:solidFill>
                    <a:srgbClr val="FDFDFD"/>
                  </a:solidFill>
                  <a:latin typeface="Poppins"/>
                  <a:ea typeface="Poppins"/>
                  <a:cs typeface="Poppins"/>
                  <a:sym typeface="Poppins"/>
                </a:rPr>
                <a:t>Compare performance using accuracy, precision, and RMSE metrics.</a:t>
              </a:r>
            </a:p>
          </p:txBody>
        </p:sp>
      </p:grpSp>
      <p:grpSp>
        <p:nvGrpSpPr>
          <p:cNvPr id="20" name="Group 20"/>
          <p:cNvGrpSpPr/>
          <p:nvPr/>
        </p:nvGrpSpPr>
        <p:grpSpPr>
          <a:xfrm>
            <a:off x="788661" y="9015190"/>
            <a:ext cx="14668431" cy="495080"/>
            <a:chOff x="0" y="0"/>
            <a:chExt cx="19557908" cy="660107"/>
          </a:xfrm>
        </p:grpSpPr>
        <p:sp>
          <p:nvSpPr>
            <p:cNvPr id="21" name="Freeform 21"/>
            <p:cNvSpPr/>
            <p:nvPr/>
          </p:nvSpPr>
          <p:spPr>
            <a:xfrm>
              <a:off x="0" y="0"/>
              <a:ext cx="667027" cy="660107"/>
            </a:xfrm>
            <a:custGeom>
              <a:avLst/>
              <a:gdLst/>
              <a:ahLst/>
              <a:cxnLst/>
              <a:rect l="l" t="t" r="r" b="b"/>
              <a:pathLst>
                <a:path w="667027" h="660107">
                  <a:moveTo>
                    <a:pt x="0" y="0"/>
                  </a:moveTo>
                  <a:lnTo>
                    <a:pt x="667027" y="0"/>
                  </a:lnTo>
                  <a:lnTo>
                    <a:pt x="667027" y="660107"/>
                  </a:lnTo>
                  <a:lnTo>
                    <a:pt x="0" y="660107"/>
                  </a:lnTo>
                  <a:lnTo>
                    <a:pt x="0" y="0"/>
                  </a:lnTo>
                  <a:close/>
                </a:path>
              </a:pathLst>
            </a:custGeom>
            <a:blipFill>
              <a:blip r:embed="rId2"/>
              <a:stretch>
                <a:fillRect t="-2103" b="-2103"/>
              </a:stretch>
            </a:blipFill>
          </p:spPr>
        </p:sp>
        <p:sp>
          <p:nvSpPr>
            <p:cNvPr id="22" name="TextBox 22"/>
            <p:cNvSpPr txBox="1"/>
            <p:nvPr/>
          </p:nvSpPr>
          <p:spPr>
            <a:xfrm>
              <a:off x="1052059" y="38990"/>
              <a:ext cx="18505850" cy="524976"/>
            </a:xfrm>
            <a:prstGeom prst="rect">
              <a:avLst/>
            </a:prstGeom>
          </p:spPr>
          <p:txBody>
            <a:bodyPr lIns="0" tIns="0" rIns="0" bIns="0" rtlCol="0" anchor="t">
              <a:spAutoFit/>
            </a:bodyPr>
            <a:lstStyle/>
            <a:p>
              <a:pPr algn="l">
                <a:lnSpc>
                  <a:spcPts val="3238"/>
                </a:lnSpc>
              </a:pPr>
              <a:r>
                <a:rPr lang="en-US" sz="2313" b="1" spc="-46">
                  <a:solidFill>
                    <a:srgbClr val="FDFDFD"/>
                  </a:solidFill>
                  <a:latin typeface="Poppins Bold"/>
                  <a:ea typeface="Poppins Bold"/>
                  <a:cs typeface="Poppins Bold"/>
                  <a:sym typeface="Poppins Bold"/>
                </a:rPr>
                <a:t>Decisi</a:t>
              </a:r>
              <a:r>
                <a:rPr lang="en-US" sz="2313" b="1" u="none" strike="noStrike" spc="-46">
                  <a:solidFill>
                    <a:srgbClr val="FDFDFD"/>
                  </a:solidFill>
                  <a:latin typeface="Poppins Bold"/>
                  <a:ea typeface="Poppins Bold"/>
                  <a:cs typeface="Poppins Bold"/>
                  <a:sym typeface="Poppins Bold"/>
                </a:rPr>
                <a:t>on Support:</a:t>
              </a:r>
              <a:r>
                <a:rPr lang="en-US" sz="2313" u="none" strike="noStrike" spc="-46">
                  <a:solidFill>
                    <a:srgbClr val="FDFDFD"/>
                  </a:solidFill>
                  <a:latin typeface="Poppins"/>
                  <a:ea typeface="Poppins"/>
                  <a:cs typeface="Poppins"/>
                  <a:sym typeface="Poppins"/>
                </a:rPr>
                <a:t> Help policymakers make data-driven, proactive decisions.</a:t>
              </a:r>
            </a:p>
          </p:txBody>
        </p:sp>
      </p:grpSp>
      <p:sp>
        <p:nvSpPr>
          <p:cNvPr id="23" name="TextBox 23"/>
          <p:cNvSpPr txBox="1"/>
          <p:nvPr/>
        </p:nvSpPr>
        <p:spPr>
          <a:xfrm>
            <a:off x="793172" y="519075"/>
            <a:ext cx="5775957" cy="1137153"/>
          </a:xfrm>
          <a:prstGeom prst="rect">
            <a:avLst/>
          </a:prstGeom>
        </p:spPr>
        <p:txBody>
          <a:bodyPr lIns="0" tIns="0" rIns="0" bIns="0" rtlCol="0" anchor="t">
            <a:spAutoFit/>
          </a:bodyPr>
          <a:lstStyle/>
          <a:p>
            <a:pPr algn="l">
              <a:lnSpc>
                <a:spcPts val="9247"/>
              </a:lnSpc>
              <a:spcBef>
                <a:spcPct val="0"/>
              </a:spcBef>
            </a:pPr>
            <a:r>
              <a:rPr lang="en-US" sz="6605" b="1">
                <a:solidFill>
                  <a:srgbClr val="FDFDFD"/>
                </a:solidFill>
                <a:latin typeface="Montserrat Bold"/>
                <a:ea typeface="Montserrat Bold"/>
                <a:cs typeface="Montserrat Bold"/>
                <a:sym typeface="Montserrat Bold"/>
              </a:rPr>
              <a:t>Objectives</a:t>
            </a:r>
          </a:p>
        </p:txBody>
      </p:sp>
      <p:sp>
        <p:nvSpPr>
          <p:cNvPr id="24" name="TextBox 24"/>
          <p:cNvSpPr txBox="1"/>
          <p:nvPr/>
        </p:nvSpPr>
        <p:spPr>
          <a:xfrm>
            <a:off x="793172" y="1875304"/>
            <a:ext cx="16466128" cy="798479"/>
          </a:xfrm>
          <a:prstGeom prst="rect">
            <a:avLst/>
          </a:prstGeom>
        </p:spPr>
        <p:txBody>
          <a:bodyPr lIns="0" tIns="0" rIns="0" bIns="0" rtlCol="0" anchor="t">
            <a:spAutoFit/>
          </a:bodyPr>
          <a:lstStyle/>
          <a:p>
            <a:pPr algn="l">
              <a:lnSpc>
                <a:spcPts val="3238"/>
              </a:lnSpc>
            </a:pPr>
            <a:r>
              <a:rPr lang="en-US" sz="2313" spc="-46">
                <a:solidFill>
                  <a:srgbClr val="FDFDFD"/>
                </a:solidFill>
                <a:latin typeface="Poppins"/>
                <a:ea typeface="Poppins"/>
                <a:cs typeface="Poppins"/>
                <a:sym typeface="Poppins"/>
              </a:rPr>
              <a:t>T</a:t>
            </a:r>
            <a:r>
              <a:rPr lang="en-US" sz="2313" u="none" strike="noStrike" spc="-46">
                <a:solidFill>
                  <a:srgbClr val="FDFDFD"/>
                </a:solidFill>
                <a:latin typeface="Poppins"/>
                <a:ea typeface="Poppins"/>
                <a:cs typeface="Poppins"/>
                <a:sym typeface="Poppins"/>
              </a:rPr>
              <a:t>o develop a Machine Learning–based system that can analyze historical crime data and predict future crime patterns for proactive safety measures.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5" name="Object 5"/>
          <p:cNvGraphicFramePr/>
          <p:nvPr>
            <p:extLst>
              <p:ext uri="{D42A27DB-BD31-4B8C-83A1-F6EECF244321}">
                <p14:modId xmlns:p14="http://schemas.microsoft.com/office/powerpoint/2010/main" val="2842877751"/>
              </p:ext>
            </p:extLst>
          </p:nvPr>
        </p:nvGraphicFramePr>
        <p:xfrm>
          <a:off x="457200" y="952501"/>
          <a:ext cx="16992600" cy="8763010"/>
        </p:xfrm>
        <a:graphic>
          <a:graphicData uri="http://schemas.openxmlformats.org/presentationml/2006/ole">
            <mc:AlternateContent xmlns:mc="http://schemas.openxmlformats.org/markup-compatibility/2006">
              <mc:Choice xmlns:v="urn:schemas-microsoft-com:vml" Requires="v">
                <p:oleObj name="Worksheet" r:id="rId2" imgW="18859500" imgH="9893300" progId="Excel.Sheet.12">
                  <p:embed/>
                </p:oleObj>
              </mc:Choice>
              <mc:Fallback>
                <p:oleObj name="Worksheet" r:id="rId2" imgW="18859500" imgH="9893300" progId="Excel.Sheet.12">
                  <p:embed/>
                  <p:pic>
                    <p:nvPicPr>
                      <p:cNvPr id="0" name=""/>
                      <p:cNvPicPr/>
                      <p:nvPr/>
                    </p:nvPicPr>
                    <p:blipFill>
                      <a:blip r:embed="rId3"/>
                      <a:stretch>
                        <a:fillRect/>
                      </a:stretch>
                    </p:blipFill>
                    <p:spPr>
                      <a:xfrm>
                        <a:off x="457200" y="952501"/>
                        <a:ext cx="16992600" cy="8763010"/>
                      </a:xfrm>
                      <a:prstGeom prst="rect">
                        <a:avLst/>
                      </a:prstGeom>
                    </p:spPr>
                  </p:pic>
                </p:oleObj>
              </mc:Fallback>
            </mc:AlternateContent>
          </a:graphicData>
        </a:graphic>
      </p:graphicFrame>
      <p:sp>
        <p:nvSpPr>
          <p:cNvPr id="6" name="TextBox 6"/>
          <p:cNvSpPr txBox="1"/>
          <p:nvPr/>
        </p:nvSpPr>
        <p:spPr>
          <a:xfrm>
            <a:off x="5308342" y="571489"/>
            <a:ext cx="7671315" cy="800121"/>
          </a:xfrm>
          <a:prstGeom prst="rect">
            <a:avLst/>
          </a:prstGeom>
        </p:spPr>
        <p:txBody>
          <a:bodyPr lIns="0" tIns="0" rIns="0" bIns="0" rtlCol="0" anchor="t">
            <a:spAutoFit/>
          </a:bodyPr>
          <a:lstStyle/>
          <a:p>
            <a:pPr algn="ctr">
              <a:lnSpc>
                <a:spcPts val="6300"/>
              </a:lnSpc>
              <a:spcBef>
                <a:spcPct val="0"/>
              </a:spcBef>
            </a:pPr>
            <a:r>
              <a:rPr lang="en-US" sz="4500" b="1">
                <a:solidFill>
                  <a:srgbClr val="00569E"/>
                </a:solidFill>
                <a:latin typeface="Times New Roman Bold"/>
                <a:ea typeface="Times New Roman Bold"/>
                <a:cs typeface="Times New Roman Bold"/>
                <a:sym typeface="Times New Roman Bold"/>
              </a:rPr>
              <a:t>Literature Review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905455" y="2656032"/>
            <a:ext cx="373607" cy="37360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0" name="TextBox 1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8315313" y="4180490"/>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7944228" y="7402839"/>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a:off x="8309460" y="5760481"/>
            <a:ext cx="373607" cy="37360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9" name="TextBox 1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7944228" y="316572"/>
            <a:ext cx="7430725" cy="1424256"/>
            <a:chOff x="0" y="0"/>
            <a:chExt cx="9907634" cy="1899008"/>
          </a:xfrm>
        </p:grpSpPr>
        <p:sp>
          <p:nvSpPr>
            <p:cNvPr id="21" name="Freeform 21"/>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2" name="TextBox 22"/>
            <p:cNvSpPr txBox="1"/>
            <p:nvPr/>
          </p:nvSpPr>
          <p:spPr>
            <a:xfrm>
              <a:off x="2216508" y="746899"/>
              <a:ext cx="7691126" cy="826684"/>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C</a:t>
              </a:r>
              <a:r>
                <a:rPr lang="en-US" sz="1782" u="none" strike="noStrike" spc="-35">
                  <a:solidFill>
                    <a:srgbClr val="145DA0"/>
                  </a:solidFill>
                  <a:latin typeface="Poppins"/>
                  <a:ea typeface="Poppins"/>
                  <a:cs typeface="Poppins"/>
                  <a:sym typeface="Poppins"/>
                </a:rPr>
                <a:t>ollect crime records (NCRB), clean data, remove missing values, and prepare for analysis.</a:t>
              </a:r>
            </a:p>
          </p:txBody>
        </p:sp>
        <p:sp>
          <p:nvSpPr>
            <p:cNvPr id="23" name="TextBox 23"/>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01</a:t>
              </a:r>
            </a:p>
          </p:txBody>
        </p:sp>
        <p:sp>
          <p:nvSpPr>
            <p:cNvPr id="24" name="TextBox 24"/>
            <p:cNvSpPr txBox="1"/>
            <p:nvPr/>
          </p:nvSpPr>
          <p:spPr>
            <a:xfrm>
              <a:off x="2216508" y="190115"/>
              <a:ext cx="7691126" cy="406423"/>
            </a:xfrm>
            <a:prstGeom prst="rect">
              <a:avLst/>
            </a:prstGeom>
          </p:spPr>
          <p:txBody>
            <a:bodyPr lIns="0" tIns="0" rIns="0" bIns="0" rtlCol="0" anchor="t">
              <a:spAutoFit/>
            </a:bodyPr>
            <a:lstStyle/>
            <a:p>
              <a:pPr algn="l">
                <a:lnSpc>
                  <a:spcPts val="2495"/>
                </a:lnSpc>
              </a:pPr>
              <a:r>
                <a:rPr lang="en-US" sz="1782" b="1" spc="-35">
                  <a:solidFill>
                    <a:srgbClr val="145DA0"/>
                  </a:solidFill>
                  <a:latin typeface="Poppins Bold"/>
                  <a:ea typeface="Poppins Bold"/>
                  <a:cs typeface="Poppins Bold"/>
                  <a:sym typeface="Poppins Bold"/>
                </a:rPr>
                <a:t>D</a:t>
              </a:r>
              <a:r>
                <a:rPr lang="en-US" sz="1782" b="1" u="none" strike="noStrike" spc="-35">
                  <a:solidFill>
                    <a:srgbClr val="145DA0"/>
                  </a:solidFill>
                  <a:latin typeface="Poppins Bold"/>
                  <a:ea typeface="Poppins Bold"/>
                  <a:cs typeface="Poppins Bold"/>
                  <a:sym typeface="Poppins Bold"/>
                </a:rPr>
                <a:t>ata Collection &amp; Preprocessing</a:t>
              </a:r>
            </a:p>
          </p:txBody>
        </p:sp>
      </p:grpSp>
      <p:grpSp>
        <p:nvGrpSpPr>
          <p:cNvPr id="25" name="Group 25"/>
          <p:cNvGrpSpPr/>
          <p:nvPr/>
        </p:nvGrpSpPr>
        <p:grpSpPr>
          <a:xfrm>
            <a:off x="8688920" y="1863014"/>
            <a:ext cx="7509094" cy="1424256"/>
            <a:chOff x="0" y="0"/>
            <a:chExt cx="10012125" cy="1899008"/>
          </a:xfrm>
        </p:grpSpPr>
        <p:sp>
          <p:nvSpPr>
            <p:cNvPr id="26" name="Freeform 26"/>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7" name="TextBox 27"/>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02</a:t>
              </a:r>
            </a:p>
          </p:txBody>
        </p:sp>
        <p:sp>
          <p:nvSpPr>
            <p:cNvPr id="28" name="TextBox 28"/>
            <p:cNvSpPr txBox="1"/>
            <p:nvPr/>
          </p:nvSpPr>
          <p:spPr>
            <a:xfrm>
              <a:off x="2320999" y="238859"/>
              <a:ext cx="7691126" cy="406423"/>
            </a:xfrm>
            <a:prstGeom prst="rect">
              <a:avLst/>
            </a:prstGeom>
          </p:spPr>
          <p:txBody>
            <a:bodyPr lIns="0" tIns="0" rIns="0" bIns="0" rtlCol="0" anchor="t">
              <a:spAutoFit/>
            </a:bodyPr>
            <a:lstStyle/>
            <a:p>
              <a:pPr algn="l">
                <a:lnSpc>
                  <a:spcPts val="2495"/>
                </a:lnSpc>
              </a:pPr>
              <a:r>
                <a:rPr lang="en-US" sz="1782" b="1" spc="-35">
                  <a:solidFill>
                    <a:srgbClr val="145DA0"/>
                  </a:solidFill>
                  <a:latin typeface="Poppins Bold"/>
                  <a:ea typeface="Poppins Bold"/>
                  <a:cs typeface="Poppins Bold"/>
                  <a:sym typeface="Poppins Bold"/>
                </a:rPr>
                <a:t>Fe</a:t>
              </a:r>
              <a:r>
                <a:rPr lang="en-US" sz="1782" b="1" u="none" strike="noStrike" spc="-35">
                  <a:solidFill>
                    <a:srgbClr val="145DA0"/>
                  </a:solidFill>
                  <a:latin typeface="Poppins Bold"/>
                  <a:ea typeface="Poppins Bold"/>
                  <a:cs typeface="Poppins Bold"/>
                  <a:sym typeface="Poppins Bold"/>
                </a:rPr>
                <a:t>ature Engineering</a:t>
              </a:r>
            </a:p>
          </p:txBody>
        </p:sp>
        <p:sp>
          <p:nvSpPr>
            <p:cNvPr id="29" name="TextBox 29"/>
            <p:cNvSpPr txBox="1"/>
            <p:nvPr/>
          </p:nvSpPr>
          <p:spPr>
            <a:xfrm>
              <a:off x="2320999" y="847802"/>
              <a:ext cx="7691126" cy="826684"/>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In</a:t>
              </a:r>
              <a:r>
                <a:rPr lang="en-US" sz="1782" u="none" strike="noStrike" spc="-35">
                  <a:solidFill>
                    <a:srgbClr val="145DA0"/>
                  </a:solidFill>
                  <a:latin typeface="Poppins"/>
                  <a:ea typeface="Poppins"/>
                  <a:cs typeface="Poppins"/>
                  <a:sym typeface="Poppins"/>
                </a:rPr>
                <a:t>tegrate factors like population, literacy, unemployment, and past crime counts.</a:t>
              </a:r>
            </a:p>
          </p:txBody>
        </p:sp>
      </p:grpSp>
      <p:grpSp>
        <p:nvGrpSpPr>
          <p:cNvPr id="30" name="Group 30"/>
          <p:cNvGrpSpPr/>
          <p:nvPr/>
        </p:nvGrpSpPr>
        <p:grpSpPr>
          <a:xfrm>
            <a:off x="9368483" y="3549085"/>
            <a:ext cx="7509094" cy="1424256"/>
            <a:chOff x="0" y="0"/>
            <a:chExt cx="10012125" cy="1899008"/>
          </a:xfrm>
        </p:grpSpPr>
        <p:sp>
          <p:nvSpPr>
            <p:cNvPr id="31" name="Freeform 31"/>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2" name="TextBox 32"/>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03</a:t>
              </a:r>
            </a:p>
          </p:txBody>
        </p:sp>
        <p:sp>
          <p:nvSpPr>
            <p:cNvPr id="33" name="TextBox 33"/>
            <p:cNvSpPr txBox="1"/>
            <p:nvPr/>
          </p:nvSpPr>
          <p:spPr>
            <a:xfrm>
              <a:off x="2320999" y="362854"/>
              <a:ext cx="7691126" cy="406423"/>
            </a:xfrm>
            <a:prstGeom prst="rect">
              <a:avLst/>
            </a:prstGeom>
          </p:spPr>
          <p:txBody>
            <a:bodyPr lIns="0" tIns="0" rIns="0" bIns="0" rtlCol="0" anchor="t">
              <a:spAutoFit/>
            </a:bodyPr>
            <a:lstStyle/>
            <a:p>
              <a:pPr algn="l">
                <a:lnSpc>
                  <a:spcPts val="2495"/>
                </a:lnSpc>
              </a:pPr>
              <a:r>
                <a:rPr lang="en-US" sz="1782" b="1" spc="-35">
                  <a:solidFill>
                    <a:srgbClr val="145DA0"/>
                  </a:solidFill>
                  <a:latin typeface="Poppins Bold"/>
                  <a:ea typeface="Poppins Bold"/>
                  <a:cs typeface="Poppins Bold"/>
                  <a:sym typeface="Poppins Bold"/>
                </a:rPr>
                <a:t>M</a:t>
              </a:r>
              <a:r>
                <a:rPr lang="en-US" sz="1782" b="1" u="none" strike="noStrike" spc="-35">
                  <a:solidFill>
                    <a:srgbClr val="145DA0"/>
                  </a:solidFill>
                  <a:latin typeface="Poppins Bold"/>
                  <a:ea typeface="Poppins Bold"/>
                  <a:cs typeface="Poppins Bold"/>
                  <a:sym typeface="Poppins Bold"/>
                </a:rPr>
                <a:t>odel Development</a:t>
              </a:r>
            </a:p>
          </p:txBody>
        </p:sp>
        <p:sp>
          <p:nvSpPr>
            <p:cNvPr id="34" name="TextBox 34"/>
            <p:cNvSpPr txBox="1"/>
            <p:nvPr/>
          </p:nvSpPr>
          <p:spPr>
            <a:xfrm>
              <a:off x="2320999" y="901879"/>
              <a:ext cx="7691126" cy="826684"/>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T</a:t>
              </a:r>
              <a:r>
                <a:rPr lang="en-US" sz="1782" u="none" strike="noStrike" spc="-35">
                  <a:solidFill>
                    <a:srgbClr val="145DA0"/>
                  </a:solidFill>
                  <a:latin typeface="Poppins"/>
                  <a:ea typeface="Poppins"/>
                  <a:cs typeface="Poppins"/>
                  <a:sym typeface="Poppins"/>
                </a:rPr>
                <a:t>rain ML models (Logistic Regression, Decision Tree, Random Forest, SVM, KNN).</a:t>
              </a:r>
            </a:p>
          </p:txBody>
        </p:sp>
      </p:grpSp>
      <p:grpSp>
        <p:nvGrpSpPr>
          <p:cNvPr id="35" name="Group 35"/>
          <p:cNvGrpSpPr/>
          <p:nvPr/>
        </p:nvGrpSpPr>
        <p:grpSpPr>
          <a:xfrm>
            <a:off x="9368483" y="5235156"/>
            <a:ext cx="7573442" cy="1424256"/>
            <a:chOff x="0" y="0"/>
            <a:chExt cx="10097922" cy="1899008"/>
          </a:xfrm>
        </p:grpSpPr>
        <p:sp>
          <p:nvSpPr>
            <p:cNvPr id="36" name="Freeform 36"/>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7" name="TextBox 37"/>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04</a:t>
              </a:r>
            </a:p>
          </p:txBody>
        </p:sp>
        <p:sp>
          <p:nvSpPr>
            <p:cNvPr id="38" name="TextBox 38"/>
            <p:cNvSpPr txBox="1"/>
            <p:nvPr/>
          </p:nvSpPr>
          <p:spPr>
            <a:xfrm>
              <a:off x="2406796" y="418258"/>
              <a:ext cx="7691126" cy="406423"/>
            </a:xfrm>
            <a:prstGeom prst="rect">
              <a:avLst/>
            </a:prstGeom>
          </p:spPr>
          <p:txBody>
            <a:bodyPr lIns="0" tIns="0" rIns="0" bIns="0" rtlCol="0" anchor="t">
              <a:spAutoFit/>
            </a:bodyPr>
            <a:lstStyle/>
            <a:p>
              <a:pPr algn="l">
                <a:lnSpc>
                  <a:spcPts val="2495"/>
                </a:lnSpc>
              </a:pPr>
              <a:r>
                <a:rPr lang="en-US" sz="1782" b="1" spc="-35">
                  <a:solidFill>
                    <a:srgbClr val="145DA0"/>
                  </a:solidFill>
                  <a:latin typeface="Poppins Bold"/>
                  <a:ea typeface="Poppins Bold"/>
                  <a:cs typeface="Poppins Bold"/>
                  <a:sym typeface="Poppins Bold"/>
                </a:rPr>
                <a:t>M</a:t>
              </a:r>
              <a:r>
                <a:rPr lang="en-US" sz="1782" b="1" u="none" strike="noStrike" spc="-35">
                  <a:solidFill>
                    <a:srgbClr val="145DA0"/>
                  </a:solidFill>
                  <a:latin typeface="Poppins Bold"/>
                  <a:ea typeface="Poppins Bold"/>
                  <a:cs typeface="Poppins Bold"/>
                  <a:sym typeface="Poppins Bold"/>
                </a:rPr>
                <a:t>odel Evaluation</a:t>
              </a:r>
            </a:p>
          </p:txBody>
        </p:sp>
        <p:sp>
          <p:nvSpPr>
            <p:cNvPr id="39" name="TextBox 39"/>
            <p:cNvSpPr txBox="1"/>
            <p:nvPr/>
          </p:nvSpPr>
          <p:spPr>
            <a:xfrm>
              <a:off x="2406796" y="901879"/>
              <a:ext cx="7691126" cy="826684"/>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C</a:t>
              </a:r>
              <a:r>
                <a:rPr lang="en-US" sz="1782" u="none" strike="noStrike" spc="-35">
                  <a:solidFill>
                    <a:srgbClr val="145DA0"/>
                  </a:solidFill>
                  <a:latin typeface="Poppins"/>
                  <a:ea typeface="Poppins"/>
                  <a:cs typeface="Poppins"/>
                  <a:sym typeface="Poppins"/>
                </a:rPr>
                <a:t>ompare models using Accuracy, Precision, Recall, F1-score, and RMSE metrics.</a:t>
              </a:r>
            </a:p>
          </p:txBody>
        </p:sp>
      </p:grpSp>
      <p:grpSp>
        <p:nvGrpSpPr>
          <p:cNvPr id="40" name="Group 40"/>
          <p:cNvGrpSpPr/>
          <p:nvPr/>
        </p:nvGrpSpPr>
        <p:grpSpPr>
          <a:xfrm>
            <a:off x="8688920" y="6877515"/>
            <a:ext cx="7573442" cy="1424256"/>
            <a:chOff x="0" y="0"/>
            <a:chExt cx="10097922" cy="1899008"/>
          </a:xfrm>
        </p:grpSpPr>
        <p:sp>
          <p:nvSpPr>
            <p:cNvPr id="41" name="Freeform 41"/>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2" name="TextBox 42"/>
            <p:cNvSpPr txBox="1"/>
            <p:nvPr/>
          </p:nvSpPr>
          <p:spPr>
            <a:xfrm>
              <a:off x="193411" y="389683"/>
              <a:ext cx="1512186" cy="1043380"/>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05</a:t>
              </a:r>
            </a:p>
          </p:txBody>
        </p:sp>
        <p:sp>
          <p:nvSpPr>
            <p:cNvPr id="43" name="TextBox 43"/>
            <p:cNvSpPr txBox="1"/>
            <p:nvPr/>
          </p:nvSpPr>
          <p:spPr>
            <a:xfrm>
              <a:off x="2406796" y="418258"/>
              <a:ext cx="7691126" cy="406423"/>
            </a:xfrm>
            <a:prstGeom prst="rect">
              <a:avLst/>
            </a:prstGeom>
          </p:spPr>
          <p:txBody>
            <a:bodyPr lIns="0" tIns="0" rIns="0" bIns="0" rtlCol="0" anchor="t">
              <a:spAutoFit/>
            </a:bodyPr>
            <a:lstStyle/>
            <a:p>
              <a:pPr algn="l">
                <a:lnSpc>
                  <a:spcPts val="2495"/>
                </a:lnSpc>
              </a:pPr>
              <a:r>
                <a:rPr lang="en-US" sz="1782" b="1" spc="-35">
                  <a:solidFill>
                    <a:srgbClr val="145DA0"/>
                  </a:solidFill>
                  <a:latin typeface="Poppins Bold"/>
                  <a:ea typeface="Poppins Bold"/>
                  <a:cs typeface="Poppins Bold"/>
                  <a:sym typeface="Poppins Bold"/>
                </a:rPr>
                <a:t>Dashb</a:t>
              </a:r>
              <a:r>
                <a:rPr lang="en-US" sz="1782" b="1" u="none" strike="noStrike" spc="-35">
                  <a:solidFill>
                    <a:srgbClr val="145DA0"/>
                  </a:solidFill>
                  <a:latin typeface="Poppins Bold"/>
                  <a:ea typeface="Poppins Bold"/>
                  <a:cs typeface="Poppins Bold"/>
                  <a:sym typeface="Poppins Bold"/>
                </a:rPr>
                <a:t>oard Deployment</a:t>
              </a:r>
            </a:p>
          </p:txBody>
        </p:sp>
        <p:sp>
          <p:nvSpPr>
            <p:cNvPr id="44" name="TextBox 44"/>
            <p:cNvSpPr txBox="1"/>
            <p:nvPr/>
          </p:nvSpPr>
          <p:spPr>
            <a:xfrm>
              <a:off x="2406796" y="901879"/>
              <a:ext cx="7691126" cy="826684"/>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B</a:t>
              </a:r>
              <a:r>
                <a:rPr lang="en-US" sz="1782" u="none" strike="noStrike" spc="-35">
                  <a:solidFill>
                    <a:srgbClr val="145DA0"/>
                  </a:solidFill>
                  <a:latin typeface="Poppins"/>
                  <a:ea typeface="Poppins"/>
                  <a:cs typeface="Poppins"/>
                  <a:sym typeface="Poppins"/>
                </a:rPr>
                <a:t>uild an interactive Streamlit dashboard for real-time visualization and user access.</a:t>
              </a:r>
            </a:p>
          </p:txBody>
        </p:sp>
      </p:grpSp>
      <p:grpSp>
        <p:nvGrpSpPr>
          <p:cNvPr id="45" name="Group 45"/>
          <p:cNvGrpSpPr/>
          <p:nvPr/>
        </p:nvGrpSpPr>
        <p:grpSpPr>
          <a:xfrm>
            <a:off x="7944228" y="8511730"/>
            <a:ext cx="7573442" cy="1424256"/>
            <a:chOff x="0" y="0"/>
            <a:chExt cx="10097922" cy="1899008"/>
          </a:xfrm>
        </p:grpSpPr>
        <p:sp>
          <p:nvSpPr>
            <p:cNvPr id="46" name="Freeform 46"/>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7" name="TextBox 47"/>
            <p:cNvSpPr txBox="1"/>
            <p:nvPr/>
          </p:nvSpPr>
          <p:spPr>
            <a:xfrm>
              <a:off x="193411" y="389683"/>
              <a:ext cx="1512186" cy="1043380"/>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06</a:t>
              </a:r>
            </a:p>
          </p:txBody>
        </p:sp>
        <p:sp>
          <p:nvSpPr>
            <p:cNvPr id="48" name="TextBox 48"/>
            <p:cNvSpPr txBox="1"/>
            <p:nvPr/>
          </p:nvSpPr>
          <p:spPr>
            <a:xfrm>
              <a:off x="2406796" y="418258"/>
              <a:ext cx="7691126" cy="406423"/>
            </a:xfrm>
            <a:prstGeom prst="rect">
              <a:avLst/>
            </a:prstGeom>
          </p:spPr>
          <p:txBody>
            <a:bodyPr lIns="0" tIns="0" rIns="0" bIns="0" rtlCol="0" anchor="t">
              <a:spAutoFit/>
            </a:bodyPr>
            <a:lstStyle/>
            <a:p>
              <a:pPr algn="l">
                <a:lnSpc>
                  <a:spcPts val="2495"/>
                </a:lnSpc>
              </a:pPr>
              <a:r>
                <a:rPr lang="en-US" sz="1782" b="1" spc="-35">
                  <a:solidFill>
                    <a:srgbClr val="145DA0"/>
                  </a:solidFill>
                  <a:latin typeface="Poppins Bold"/>
                  <a:ea typeface="Poppins Bold"/>
                  <a:cs typeface="Poppins Bold"/>
                  <a:sym typeface="Poppins Bold"/>
                </a:rPr>
                <a:t>Decisi</a:t>
              </a:r>
              <a:r>
                <a:rPr lang="en-US" sz="1782" b="1" u="none" strike="noStrike" spc="-35">
                  <a:solidFill>
                    <a:srgbClr val="145DA0"/>
                  </a:solidFill>
                  <a:latin typeface="Poppins Bold"/>
                  <a:ea typeface="Poppins Bold"/>
                  <a:cs typeface="Poppins Bold"/>
                  <a:sym typeface="Poppins Bold"/>
                </a:rPr>
                <a:t>on Support</a:t>
              </a:r>
            </a:p>
          </p:txBody>
        </p:sp>
        <p:sp>
          <p:nvSpPr>
            <p:cNvPr id="49" name="TextBox 49"/>
            <p:cNvSpPr txBox="1"/>
            <p:nvPr/>
          </p:nvSpPr>
          <p:spPr>
            <a:xfrm>
              <a:off x="2406796" y="901879"/>
              <a:ext cx="7691126" cy="826684"/>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P</a:t>
              </a:r>
              <a:r>
                <a:rPr lang="en-US" sz="1782" u="none" strike="noStrike" spc="-35">
                  <a:solidFill>
                    <a:srgbClr val="145DA0"/>
                  </a:solidFill>
                  <a:latin typeface="Poppins"/>
                  <a:ea typeface="Poppins"/>
                  <a:cs typeface="Poppins"/>
                  <a:sym typeface="Poppins"/>
                </a:rPr>
                <a:t>rovide actionable insights for proactive resource allocation and preventive measures.</a:t>
              </a:r>
            </a:p>
          </p:txBody>
        </p:sp>
      </p:grpSp>
      <p:sp>
        <p:nvSpPr>
          <p:cNvPr id="50" name="TextBox 50"/>
          <p:cNvSpPr txBox="1"/>
          <p:nvPr/>
        </p:nvSpPr>
        <p:spPr>
          <a:xfrm>
            <a:off x="760827" y="1860572"/>
            <a:ext cx="6033363" cy="795460"/>
          </a:xfrm>
          <a:prstGeom prst="rect">
            <a:avLst/>
          </a:prstGeom>
        </p:spPr>
        <p:txBody>
          <a:bodyPr lIns="0" tIns="0" rIns="0" bIns="0" rtlCol="0" anchor="t">
            <a:spAutoFit/>
          </a:bodyPr>
          <a:lstStyle/>
          <a:p>
            <a:pPr marL="0" lvl="0" indent="0" algn="l">
              <a:lnSpc>
                <a:spcPts val="6553"/>
              </a:lnSpc>
              <a:spcBef>
                <a:spcPct val="0"/>
              </a:spcBef>
            </a:pPr>
            <a:r>
              <a:rPr lang="en-US" sz="4680" b="1">
                <a:solidFill>
                  <a:srgbClr val="FDFDFD"/>
                </a:solidFill>
                <a:latin typeface="Montserrat Bold"/>
                <a:ea typeface="Montserrat Bold"/>
                <a:cs typeface="Montserrat Bold"/>
                <a:sym typeface="Montserrat Bold"/>
              </a:rPr>
              <a:t>Proposed System </a:t>
            </a:r>
          </a:p>
        </p:txBody>
      </p:sp>
      <p:sp>
        <p:nvSpPr>
          <p:cNvPr id="51" name="Freeform 51"/>
          <p:cNvSpPr/>
          <p:nvPr/>
        </p:nvSpPr>
        <p:spPr>
          <a:xfrm>
            <a:off x="501426" y="3029639"/>
            <a:ext cx="6552164" cy="5224460"/>
          </a:xfrm>
          <a:custGeom>
            <a:avLst/>
            <a:gdLst/>
            <a:ahLst/>
            <a:cxnLst/>
            <a:rect l="l" t="t" r="r" b="b"/>
            <a:pathLst>
              <a:path w="6552164" h="5224460">
                <a:moveTo>
                  <a:pt x="0" y="0"/>
                </a:moveTo>
                <a:lnTo>
                  <a:pt x="6552164" y="0"/>
                </a:lnTo>
                <a:lnTo>
                  <a:pt x="6552164" y="5224460"/>
                </a:lnTo>
                <a:lnTo>
                  <a:pt x="0" y="5224460"/>
                </a:lnTo>
                <a:lnTo>
                  <a:pt x="0" y="0"/>
                </a:lnTo>
                <a:close/>
              </a:path>
            </a:pathLst>
          </a:custGeom>
          <a:blipFill>
            <a:blip r:embed="rId4"/>
            <a:stretch>
              <a:fillRect l="-6251" r="-6251"/>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2912601" y="1371611"/>
            <a:ext cx="5225423" cy="2036826"/>
            <a:chOff x="0" y="0"/>
            <a:chExt cx="6967231" cy="2715768"/>
          </a:xfrm>
        </p:grpSpPr>
        <p:grpSp>
          <p:nvGrpSpPr>
            <p:cNvPr id="6" name="Group 6"/>
            <p:cNvGrpSpPr/>
            <p:nvPr/>
          </p:nvGrpSpPr>
          <p:grpSpPr>
            <a:xfrm>
              <a:off x="177227" y="0"/>
              <a:ext cx="6790004" cy="2715768"/>
              <a:chOff x="0" y="0"/>
              <a:chExt cx="1047840" cy="419100"/>
            </a:xfrm>
          </p:grpSpPr>
          <p:sp>
            <p:nvSpPr>
              <p:cNvPr id="7" name="Freeform 7"/>
              <p:cNvSpPr/>
              <p:nvPr/>
            </p:nvSpPr>
            <p:spPr>
              <a:xfrm>
                <a:off x="0" y="0"/>
                <a:ext cx="1047840" cy="419100"/>
              </a:xfrm>
              <a:custGeom>
                <a:avLst/>
                <a:gdLst/>
                <a:ahLst/>
                <a:cxnLst/>
                <a:rect l="l" t="t" r="r" b="b"/>
                <a:pathLst>
                  <a:path w="1047840" h="419100">
                    <a:moveTo>
                      <a:pt x="24942" y="0"/>
                    </a:moveTo>
                    <a:lnTo>
                      <a:pt x="1022898" y="0"/>
                    </a:lnTo>
                    <a:cubicBezTo>
                      <a:pt x="1029513" y="0"/>
                      <a:pt x="1035857" y="2628"/>
                      <a:pt x="1040535" y="7305"/>
                    </a:cubicBezTo>
                    <a:cubicBezTo>
                      <a:pt x="1045212" y="11983"/>
                      <a:pt x="1047840" y="18327"/>
                      <a:pt x="1047840" y="24942"/>
                    </a:cubicBezTo>
                    <a:lnTo>
                      <a:pt x="1047840" y="394158"/>
                    </a:lnTo>
                    <a:cubicBezTo>
                      <a:pt x="1047840" y="407933"/>
                      <a:pt x="1036673" y="419100"/>
                      <a:pt x="1022898" y="419100"/>
                    </a:cubicBezTo>
                    <a:lnTo>
                      <a:pt x="24942" y="419100"/>
                    </a:lnTo>
                    <a:cubicBezTo>
                      <a:pt x="11167" y="419100"/>
                      <a:pt x="0" y="407933"/>
                      <a:pt x="0" y="394158"/>
                    </a:cubicBezTo>
                    <a:lnTo>
                      <a:pt x="0" y="24942"/>
                    </a:lnTo>
                    <a:cubicBezTo>
                      <a:pt x="0" y="11167"/>
                      <a:pt x="11167" y="0"/>
                      <a:pt x="24942" y="0"/>
                    </a:cubicBezTo>
                    <a:close/>
                  </a:path>
                </a:pathLst>
              </a:custGeom>
              <a:solidFill>
                <a:srgbClr val="FFFFFF"/>
              </a:solidFill>
              <a:ln w="9525" cap="rnd">
                <a:solidFill>
                  <a:srgbClr val="000000"/>
                </a:solidFill>
                <a:prstDash val="solid"/>
                <a:round/>
              </a:ln>
            </p:spPr>
          </p:sp>
          <p:sp>
            <p:nvSpPr>
              <p:cNvPr id="8" name="TextBox 8"/>
              <p:cNvSpPr txBox="1"/>
              <p:nvPr/>
            </p:nvSpPr>
            <p:spPr>
              <a:xfrm>
                <a:off x="0" y="-47625"/>
                <a:ext cx="1047840" cy="466725"/>
              </a:xfrm>
              <a:prstGeom prst="rect">
                <a:avLst/>
              </a:prstGeom>
            </p:spPr>
            <p:txBody>
              <a:bodyPr lIns="50800" tIns="50800" rIns="50800" bIns="50800" rtlCol="0" anchor="ctr"/>
              <a:lstStyle/>
              <a:p>
                <a:pPr algn="ctr">
                  <a:lnSpc>
                    <a:spcPts val="2495"/>
                  </a:lnSpc>
                </a:pPr>
                <a:endParaRPr/>
              </a:p>
            </p:txBody>
          </p:sp>
        </p:grpSp>
        <p:grpSp>
          <p:nvGrpSpPr>
            <p:cNvPr id="9" name="Group 9"/>
            <p:cNvGrpSpPr/>
            <p:nvPr/>
          </p:nvGrpSpPr>
          <p:grpSpPr>
            <a:xfrm>
              <a:off x="0" y="0"/>
              <a:ext cx="354454" cy="2715768"/>
              <a:chOff x="0" y="0"/>
              <a:chExt cx="54700" cy="419100"/>
            </a:xfrm>
          </p:grpSpPr>
          <p:sp>
            <p:nvSpPr>
              <p:cNvPr id="10" name="Freeform 10"/>
              <p:cNvSpPr/>
              <p:nvPr/>
            </p:nvSpPr>
            <p:spPr>
              <a:xfrm>
                <a:off x="0" y="0"/>
                <a:ext cx="54700" cy="419100"/>
              </a:xfrm>
              <a:custGeom>
                <a:avLst/>
                <a:gdLst/>
                <a:ahLst/>
                <a:cxnLst/>
                <a:rect l="l" t="t" r="r" b="b"/>
                <a:pathLst>
                  <a:path w="54700" h="419100">
                    <a:moveTo>
                      <a:pt x="27350" y="0"/>
                    </a:moveTo>
                    <a:lnTo>
                      <a:pt x="27350" y="0"/>
                    </a:lnTo>
                    <a:cubicBezTo>
                      <a:pt x="42455" y="0"/>
                      <a:pt x="54700" y="12245"/>
                      <a:pt x="54700" y="27350"/>
                    </a:cubicBezTo>
                    <a:lnTo>
                      <a:pt x="54700" y="391750"/>
                    </a:lnTo>
                    <a:cubicBezTo>
                      <a:pt x="54700" y="406855"/>
                      <a:pt x="42455" y="419100"/>
                      <a:pt x="27350" y="419100"/>
                    </a:cubicBezTo>
                    <a:lnTo>
                      <a:pt x="27350" y="419100"/>
                    </a:lnTo>
                    <a:cubicBezTo>
                      <a:pt x="12245" y="419100"/>
                      <a:pt x="0" y="406855"/>
                      <a:pt x="0" y="391750"/>
                    </a:cubicBezTo>
                    <a:lnTo>
                      <a:pt x="0" y="27350"/>
                    </a:lnTo>
                    <a:cubicBezTo>
                      <a:pt x="0" y="12245"/>
                      <a:pt x="12245" y="0"/>
                      <a:pt x="27350" y="0"/>
                    </a:cubicBezTo>
                    <a:close/>
                  </a:path>
                </a:pathLst>
              </a:custGeom>
              <a:solidFill>
                <a:srgbClr val="145DA0"/>
              </a:solidFill>
            </p:spPr>
          </p:sp>
          <p:sp>
            <p:nvSpPr>
              <p:cNvPr id="11" name="TextBox 11"/>
              <p:cNvSpPr txBox="1"/>
              <p:nvPr/>
            </p:nvSpPr>
            <p:spPr>
              <a:xfrm>
                <a:off x="0" y="-47625"/>
                <a:ext cx="54700" cy="466725"/>
              </a:xfrm>
              <a:prstGeom prst="rect">
                <a:avLst/>
              </a:prstGeom>
            </p:spPr>
            <p:txBody>
              <a:bodyPr lIns="50800" tIns="50800" rIns="50800" bIns="50800" rtlCol="0" anchor="ctr"/>
              <a:lstStyle/>
              <a:p>
                <a:pPr algn="ctr">
                  <a:lnSpc>
                    <a:spcPts val="2495"/>
                  </a:lnSpc>
                </a:pPr>
                <a:endParaRPr/>
              </a:p>
            </p:txBody>
          </p:sp>
        </p:grpSp>
        <p:sp>
          <p:nvSpPr>
            <p:cNvPr id="12" name="Freeform 12"/>
            <p:cNvSpPr/>
            <p:nvPr/>
          </p:nvSpPr>
          <p:spPr>
            <a:xfrm>
              <a:off x="626949" y="426817"/>
              <a:ext cx="428241" cy="345355"/>
            </a:xfrm>
            <a:custGeom>
              <a:avLst/>
              <a:gdLst/>
              <a:ahLst/>
              <a:cxnLst/>
              <a:rect l="l" t="t" r="r" b="b"/>
              <a:pathLst>
                <a:path w="428241" h="345355">
                  <a:moveTo>
                    <a:pt x="0" y="0"/>
                  </a:moveTo>
                  <a:lnTo>
                    <a:pt x="428241" y="0"/>
                  </a:lnTo>
                  <a:lnTo>
                    <a:pt x="428241" y="345355"/>
                  </a:lnTo>
                  <a:lnTo>
                    <a:pt x="0" y="345355"/>
                  </a:lnTo>
                  <a:lnTo>
                    <a:pt x="0" y="0"/>
                  </a:lnTo>
                  <a:close/>
                </a:path>
              </a:pathLst>
            </a:custGeom>
            <a:blipFill>
              <a:blip r:embed="rId2"/>
              <a:stretch>
                <a:fillRect/>
              </a:stretch>
            </a:blipFill>
          </p:spPr>
        </p:sp>
        <p:sp>
          <p:nvSpPr>
            <p:cNvPr id="13" name="TextBox 13"/>
            <p:cNvSpPr txBox="1"/>
            <p:nvPr/>
          </p:nvSpPr>
          <p:spPr>
            <a:xfrm>
              <a:off x="1207923" y="429544"/>
              <a:ext cx="2104524" cy="311326"/>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 Hardware</a:t>
              </a:r>
            </a:p>
          </p:txBody>
        </p:sp>
        <p:sp>
          <p:nvSpPr>
            <p:cNvPr id="14" name="TextBox 14"/>
            <p:cNvSpPr txBox="1"/>
            <p:nvPr/>
          </p:nvSpPr>
          <p:spPr>
            <a:xfrm>
              <a:off x="626949" y="1041756"/>
              <a:ext cx="5483736" cy="971665"/>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Standard laptop/PC: Intel i5 (or equiv), 8GB RAM, 100GB Storage. Sufficient for training &amp; dashboard.</a:t>
              </a:r>
            </a:p>
          </p:txBody>
        </p:sp>
      </p:grpSp>
      <p:grpSp>
        <p:nvGrpSpPr>
          <p:cNvPr id="15" name="Group 15"/>
          <p:cNvGrpSpPr/>
          <p:nvPr/>
        </p:nvGrpSpPr>
        <p:grpSpPr>
          <a:xfrm>
            <a:off x="9930481" y="6876288"/>
            <a:ext cx="5225423" cy="2036826"/>
            <a:chOff x="0" y="0"/>
            <a:chExt cx="6967231" cy="2715768"/>
          </a:xfrm>
        </p:grpSpPr>
        <p:grpSp>
          <p:nvGrpSpPr>
            <p:cNvPr id="16" name="Group 16"/>
            <p:cNvGrpSpPr/>
            <p:nvPr/>
          </p:nvGrpSpPr>
          <p:grpSpPr>
            <a:xfrm>
              <a:off x="177227" y="0"/>
              <a:ext cx="6790004" cy="2715768"/>
              <a:chOff x="0" y="0"/>
              <a:chExt cx="1047840" cy="419100"/>
            </a:xfrm>
          </p:grpSpPr>
          <p:sp>
            <p:nvSpPr>
              <p:cNvPr id="17" name="Freeform 17"/>
              <p:cNvSpPr/>
              <p:nvPr/>
            </p:nvSpPr>
            <p:spPr>
              <a:xfrm>
                <a:off x="0" y="0"/>
                <a:ext cx="1047840" cy="419100"/>
              </a:xfrm>
              <a:custGeom>
                <a:avLst/>
                <a:gdLst/>
                <a:ahLst/>
                <a:cxnLst/>
                <a:rect l="l" t="t" r="r" b="b"/>
                <a:pathLst>
                  <a:path w="1047840" h="419100">
                    <a:moveTo>
                      <a:pt x="24942" y="0"/>
                    </a:moveTo>
                    <a:lnTo>
                      <a:pt x="1022898" y="0"/>
                    </a:lnTo>
                    <a:cubicBezTo>
                      <a:pt x="1029513" y="0"/>
                      <a:pt x="1035857" y="2628"/>
                      <a:pt x="1040535" y="7305"/>
                    </a:cubicBezTo>
                    <a:cubicBezTo>
                      <a:pt x="1045212" y="11983"/>
                      <a:pt x="1047840" y="18327"/>
                      <a:pt x="1047840" y="24942"/>
                    </a:cubicBezTo>
                    <a:lnTo>
                      <a:pt x="1047840" y="394158"/>
                    </a:lnTo>
                    <a:cubicBezTo>
                      <a:pt x="1047840" y="407933"/>
                      <a:pt x="1036673" y="419100"/>
                      <a:pt x="1022898" y="419100"/>
                    </a:cubicBezTo>
                    <a:lnTo>
                      <a:pt x="24942" y="419100"/>
                    </a:lnTo>
                    <a:cubicBezTo>
                      <a:pt x="11167" y="419100"/>
                      <a:pt x="0" y="407933"/>
                      <a:pt x="0" y="394158"/>
                    </a:cubicBezTo>
                    <a:lnTo>
                      <a:pt x="0" y="24942"/>
                    </a:lnTo>
                    <a:cubicBezTo>
                      <a:pt x="0" y="11167"/>
                      <a:pt x="11167" y="0"/>
                      <a:pt x="24942" y="0"/>
                    </a:cubicBezTo>
                    <a:close/>
                  </a:path>
                </a:pathLst>
              </a:custGeom>
              <a:solidFill>
                <a:srgbClr val="FFFFFF"/>
              </a:solidFill>
              <a:ln w="9525" cap="rnd">
                <a:solidFill>
                  <a:srgbClr val="000000"/>
                </a:solidFill>
                <a:prstDash val="solid"/>
                <a:round/>
              </a:ln>
            </p:spPr>
          </p:sp>
          <p:sp>
            <p:nvSpPr>
              <p:cNvPr id="18" name="TextBox 18"/>
              <p:cNvSpPr txBox="1"/>
              <p:nvPr/>
            </p:nvSpPr>
            <p:spPr>
              <a:xfrm>
                <a:off x="0" y="-47625"/>
                <a:ext cx="1047840" cy="466725"/>
              </a:xfrm>
              <a:prstGeom prst="rect">
                <a:avLst/>
              </a:prstGeom>
            </p:spPr>
            <p:txBody>
              <a:bodyPr lIns="50800" tIns="50800" rIns="50800" bIns="50800" rtlCol="0" anchor="ctr"/>
              <a:lstStyle/>
              <a:p>
                <a:pPr algn="ctr">
                  <a:lnSpc>
                    <a:spcPts val="2495"/>
                  </a:lnSpc>
                </a:pPr>
                <a:endParaRPr/>
              </a:p>
            </p:txBody>
          </p:sp>
        </p:grpSp>
        <p:grpSp>
          <p:nvGrpSpPr>
            <p:cNvPr id="19" name="Group 19"/>
            <p:cNvGrpSpPr/>
            <p:nvPr/>
          </p:nvGrpSpPr>
          <p:grpSpPr>
            <a:xfrm>
              <a:off x="0" y="0"/>
              <a:ext cx="354454" cy="2715768"/>
              <a:chOff x="0" y="0"/>
              <a:chExt cx="54700" cy="419100"/>
            </a:xfrm>
          </p:grpSpPr>
          <p:sp>
            <p:nvSpPr>
              <p:cNvPr id="20" name="Freeform 20"/>
              <p:cNvSpPr/>
              <p:nvPr/>
            </p:nvSpPr>
            <p:spPr>
              <a:xfrm>
                <a:off x="0" y="0"/>
                <a:ext cx="54700" cy="419100"/>
              </a:xfrm>
              <a:custGeom>
                <a:avLst/>
                <a:gdLst/>
                <a:ahLst/>
                <a:cxnLst/>
                <a:rect l="l" t="t" r="r" b="b"/>
                <a:pathLst>
                  <a:path w="54700" h="419100">
                    <a:moveTo>
                      <a:pt x="27350" y="0"/>
                    </a:moveTo>
                    <a:lnTo>
                      <a:pt x="27350" y="0"/>
                    </a:lnTo>
                    <a:cubicBezTo>
                      <a:pt x="42455" y="0"/>
                      <a:pt x="54700" y="12245"/>
                      <a:pt x="54700" y="27350"/>
                    </a:cubicBezTo>
                    <a:lnTo>
                      <a:pt x="54700" y="391750"/>
                    </a:lnTo>
                    <a:cubicBezTo>
                      <a:pt x="54700" y="406855"/>
                      <a:pt x="42455" y="419100"/>
                      <a:pt x="27350" y="419100"/>
                    </a:cubicBezTo>
                    <a:lnTo>
                      <a:pt x="27350" y="419100"/>
                    </a:lnTo>
                    <a:cubicBezTo>
                      <a:pt x="12245" y="419100"/>
                      <a:pt x="0" y="406855"/>
                      <a:pt x="0" y="391750"/>
                    </a:cubicBezTo>
                    <a:lnTo>
                      <a:pt x="0" y="27350"/>
                    </a:lnTo>
                    <a:cubicBezTo>
                      <a:pt x="0" y="12245"/>
                      <a:pt x="12245" y="0"/>
                      <a:pt x="27350" y="0"/>
                    </a:cubicBezTo>
                    <a:close/>
                  </a:path>
                </a:pathLst>
              </a:custGeom>
              <a:solidFill>
                <a:srgbClr val="145DA0"/>
              </a:solidFill>
            </p:spPr>
          </p:sp>
          <p:sp>
            <p:nvSpPr>
              <p:cNvPr id="21" name="TextBox 21"/>
              <p:cNvSpPr txBox="1"/>
              <p:nvPr/>
            </p:nvSpPr>
            <p:spPr>
              <a:xfrm>
                <a:off x="0" y="-47625"/>
                <a:ext cx="54700" cy="466725"/>
              </a:xfrm>
              <a:prstGeom prst="rect">
                <a:avLst/>
              </a:prstGeom>
            </p:spPr>
            <p:txBody>
              <a:bodyPr lIns="50800" tIns="50800" rIns="50800" bIns="50800" rtlCol="0" anchor="ctr"/>
              <a:lstStyle/>
              <a:p>
                <a:pPr algn="ctr">
                  <a:lnSpc>
                    <a:spcPts val="2495"/>
                  </a:lnSpc>
                </a:pPr>
                <a:endParaRPr/>
              </a:p>
            </p:txBody>
          </p:sp>
        </p:grpSp>
        <p:sp>
          <p:nvSpPr>
            <p:cNvPr id="22" name="TextBox 22"/>
            <p:cNvSpPr txBox="1"/>
            <p:nvPr/>
          </p:nvSpPr>
          <p:spPr>
            <a:xfrm>
              <a:off x="1207923" y="429544"/>
              <a:ext cx="2104524" cy="311326"/>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Connectivity</a:t>
              </a:r>
            </a:p>
          </p:txBody>
        </p:sp>
        <p:sp>
          <p:nvSpPr>
            <p:cNvPr id="23" name="TextBox 23"/>
            <p:cNvSpPr txBox="1"/>
            <p:nvPr/>
          </p:nvSpPr>
          <p:spPr>
            <a:xfrm>
              <a:off x="626949" y="1041756"/>
              <a:ext cx="5483736" cy="971665"/>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Stable internet for datasets/APIs. GitHub for version control and collaborative development.</a:t>
              </a:r>
            </a:p>
          </p:txBody>
        </p:sp>
      </p:grpSp>
      <p:grpSp>
        <p:nvGrpSpPr>
          <p:cNvPr id="24" name="Group 24"/>
          <p:cNvGrpSpPr/>
          <p:nvPr/>
        </p:nvGrpSpPr>
        <p:grpSpPr>
          <a:xfrm>
            <a:off x="2912601" y="6876288"/>
            <a:ext cx="5225423" cy="2036826"/>
            <a:chOff x="0" y="0"/>
            <a:chExt cx="6967231" cy="2715768"/>
          </a:xfrm>
        </p:grpSpPr>
        <p:grpSp>
          <p:nvGrpSpPr>
            <p:cNvPr id="25" name="Group 25"/>
            <p:cNvGrpSpPr/>
            <p:nvPr/>
          </p:nvGrpSpPr>
          <p:grpSpPr>
            <a:xfrm>
              <a:off x="177227" y="0"/>
              <a:ext cx="6790004" cy="2715768"/>
              <a:chOff x="0" y="0"/>
              <a:chExt cx="1047840" cy="419100"/>
            </a:xfrm>
          </p:grpSpPr>
          <p:sp>
            <p:nvSpPr>
              <p:cNvPr id="26" name="Freeform 26"/>
              <p:cNvSpPr/>
              <p:nvPr/>
            </p:nvSpPr>
            <p:spPr>
              <a:xfrm>
                <a:off x="0" y="0"/>
                <a:ext cx="1047840" cy="419100"/>
              </a:xfrm>
              <a:custGeom>
                <a:avLst/>
                <a:gdLst/>
                <a:ahLst/>
                <a:cxnLst/>
                <a:rect l="l" t="t" r="r" b="b"/>
                <a:pathLst>
                  <a:path w="1047840" h="419100">
                    <a:moveTo>
                      <a:pt x="24942" y="0"/>
                    </a:moveTo>
                    <a:lnTo>
                      <a:pt x="1022898" y="0"/>
                    </a:lnTo>
                    <a:cubicBezTo>
                      <a:pt x="1029513" y="0"/>
                      <a:pt x="1035857" y="2628"/>
                      <a:pt x="1040535" y="7305"/>
                    </a:cubicBezTo>
                    <a:cubicBezTo>
                      <a:pt x="1045212" y="11983"/>
                      <a:pt x="1047840" y="18327"/>
                      <a:pt x="1047840" y="24942"/>
                    </a:cubicBezTo>
                    <a:lnTo>
                      <a:pt x="1047840" y="394158"/>
                    </a:lnTo>
                    <a:cubicBezTo>
                      <a:pt x="1047840" y="407933"/>
                      <a:pt x="1036673" y="419100"/>
                      <a:pt x="1022898" y="419100"/>
                    </a:cubicBezTo>
                    <a:lnTo>
                      <a:pt x="24942" y="419100"/>
                    </a:lnTo>
                    <a:cubicBezTo>
                      <a:pt x="11167" y="419100"/>
                      <a:pt x="0" y="407933"/>
                      <a:pt x="0" y="394158"/>
                    </a:cubicBezTo>
                    <a:lnTo>
                      <a:pt x="0" y="24942"/>
                    </a:lnTo>
                    <a:cubicBezTo>
                      <a:pt x="0" y="11167"/>
                      <a:pt x="11167" y="0"/>
                      <a:pt x="24942" y="0"/>
                    </a:cubicBezTo>
                    <a:close/>
                  </a:path>
                </a:pathLst>
              </a:custGeom>
              <a:solidFill>
                <a:srgbClr val="FFFFFF"/>
              </a:solidFill>
              <a:ln w="9525" cap="rnd">
                <a:solidFill>
                  <a:srgbClr val="000000"/>
                </a:solidFill>
                <a:prstDash val="solid"/>
                <a:round/>
              </a:ln>
            </p:spPr>
          </p:sp>
          <p:sp>
            <p:nvSpPr>
              <p:cNvPr id="27" name="TextBox 27"/>
              <p:cNvSpPr txBox="1"/>
              <p:nvPr/>
            </p:nvSpPr>
            <p:spPr>
              <a:xfrm>
                <a:off x="0" y="-47625"/>
                <a:ext cx="1047840" cy="466725"/>
              </a:xfrm>
              <a:prstGeom prst="rect">
                <a:avLst/>
              </a:prstGeom>
            </p:spPr>
            <p:txBody>
              <a:bodyPr lIns="50800" tIns="50800" rIns="50800" bIns="50800" rtlCol="0" anchor="ctr"/>
              <a:lstStyle/>
              <a:p>
                <a:pPr algn="ctr">
                  <a:lnSpc>
                    <a:spcPts val="2495"/>
                  </a:lnSpc>
                </a:pPr>
                <a:endParaRPr/>
              </a:p>
            </p:txBody>
          </p:sp>
        </p:grpSp>
        <p:grpSp>
          <p:nvGrpSpPr>
            <p:cNvPr id="28" name="Group 28"/>
            <p:cNvGrpSpPr/>
            <p:nvPr/>
          </p:nvGrpSpPr>
          <p:grpSpPr>
            <a:xfrm>
              <a:off x="0" y="0"/>
              <a:ext cx="354454" cy="2715768"/>
              <a:chOff x="0" y="0"/>
              <a:chExt cx="54700" cy="419100"/>
            </a:xfrm>
          </p:grpSpPr>
          <p:sp>
            <p:nvSpPr>
              <p:cNvPr id="29" name="Freeform 29"/>
              <p:cNvSpPr/>
              <p:nvPr/>
            </p:nvSpPr>
            <p:spPr>
              <a:xfrm>
                <a:off x="0" y="0"/>
                <a:ext cx="54700" cy="419100"/>
              </a:xfrm>
              <a:custGeom>
                <a:avLst/>
                <a:gdLst/>
                <a:ahLst/>
                <a:cxnLst/>
                <a:rect l="l" t="t" r="r" b="b"/>
                <a:pathLst>
                  <a:path w="54700" h="419100">
                    <a:moveTo>
                      <a:pt x="27350" y="0"/>
                    </a:moveTo>
                    <a:lnTo>
                      <a:pt x="27350" y="0"/>
                    </a:lnTo>
                    <a:cubicBezTo>
                      <a:pt x="42455" y="0"/>
                      <a:pt x="54700" y="12245"/>
                      <a:pt x="54700" y="27350"/>
                    </a:cubicBezTo>
                    <a:lnTo>
                      <a:pt x="54700" y="391750"/>
                    </a:lnTo>
                    <a:cubicBezTo>
                      <a:pt x="54700" y="406855"/>
                      <a:pt x="42455" y="419100"/>
                      <a:pt x="27350" y="419100"/>
                    </a:cubicBezTo>
                    <a:lnTo>
                      <a:pt x="27350" y="419100"/>
                    </a:lnTo>
                    <a:cubicBezTo>
                      <a:pt x="12245" y="419100"/>
                      <a:pt x="0" y="406855"/>
                      <a:pt x="0" y="391750"/>
                    </a:cubicBezTo>
                    <a:lnTo>
                      <a:pt x="0" y="27350"/>
                    </a:lnTo>
                    <a:cubicBezTo>
                      <a:pt x="0" y="12245"/>
                      <a:pt x="12245" y="0"/>
                      <a:pt x="27350" y="0"/>
                    </a:cubicBezTo>
                    <a:close/>
                  </a:path>
                </a:pathLst>
              </a:custGeom>
              <a:solidFill>
                <a:srgbClr val="145DA0"/>
              </a:solidFill>
            </p:spPr>
          </p:sp>
          <p:sp>
            <p:nvSpPr>
              <p:cNvPr id="30" name="TextBox 30"/>
              <p:cNvSpPr txBox="1"/>
              <p:nvPr/>
            </p:nvSpPr>
            <p:spPr>
              <a:xfrm>
                <a:off x="0" y="-47625"/>
                <a:ext cx="54700" cy="466725"/>
              </a:xfrm>
              <a:prstGeom prst="rect">
                <a:avLst/>
              </a:prstGeom>
            </p:spPr>
            <p:txBody>
              <a:bodyPr lIns="50800" tIns="50800" rIns="50800" bIns="50800" rtlCol="0" anchor="ctr"/>
              <a:lstStyle/>
              <a:p>
                <a:pPr algn="ctr">
                  <a:lnSpc>
                    <a:spcPts val="2495"/>
                  </a:lnSpc>
                </a:pPr>
                <a:endParaRPr/>
              </a:p>
            </p:txBody>
          </p:sp>
        </p:grpSp>
        <p:sp>
          <p:nvSpPr>
            <p:cNvPr id="31" name="TextBox 31"/>
            <p:cNvSpPr txBox="1"/>
            <p:nvPr/>
          </p:nvSpPr>
          <p:spPr>
            <a:xfrm>
              <a:off x="1207923" y="429544"/>
              <a:ext cx="2104524" cy="311326"/>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Dashboard</a:t>
              </a:r>
            </a:p>
          </p:txBody>
        </p:sp>
        <p:sp>
          <p:nvSpPr>
            <p:cNvPr id="32" name="TextBox 32"/>
            <p:cNvSpPr txBox="1"/>
            <p:nvPr/>
          </p:nvSpPr>
          <p:spPr>
            <a:xfrm>
              <a:off x="626949" y="1041756"/>
              <a:ext cx="5483736" cy="971665"/>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Streamlit framework deployment for an interactive, user-friendly interface for crime prediction.</a:t>
              </a:r>
            </a:p>
          </p:txBody>
        </p:sp>
      </p:grpSp>
      <p:grpSp>
        <p:nvGrpSpPr>
          <p:cNvPr id="33" name="Group 33"/>
          <p:cNvGrpSpPr/>
          <p:nvPr/>
        </p:nvGrpSpPr>
        <p:grpSpPr>
          <a:xfrm>
            <a:off x="12033877" y="4125087"/>
            <a:ext cx="5225423" cy="2036826"/>
            <a:chOff x="0" y="0"/>
            <a:chExt cx="6967231" cy="2715768"/>
          </a:xfrm>
        </p:grpSpPr>
        <p:grpSp>
          <p:nvGrpSpPr>
            <p:cNvPr id="34" name="Group 34"/>
            <p:cNvGrpSpPr/>
            <p:nvPr/>
          </p:nvGrpSpPr>
          <p:grpSpPr>
            <a:xfrm>
              <a:off x="177227" y="0"/>
              <a:ext cx="6790004" cy="2715768"/>
              <a:chOff x="0" y="0"/>
              <a:chExt cx="1047840" cy="419100"/>
            </a:xfrm>
          </p:grpSpPr>
          <p:sp>
            <p:nvSpPr>
              <p:cNvPr id="35" name="Freeform 35"/>
              <p:cNvSpPr/>
              <p:nvPr/>
            </p:nvSpPr>
            <p:spPr>
              <a:xfrm>
                <a:off x="0" y="0"/>
                <a:ext cx="1047840" cy="419100"/>
              </a:xfrm>
              <a:custGeom>
                <a:avLst/>
                <a:gdLst/>
                <a:ahLst/>
                <a:cxnLst/>
                <a:rect l="l" t="t" r="r" b="b"/>
                <a:pathLst>
                  <a:path w="1047840" h="419100">
                    <a:moveTo>
                      <a:pt x="24942" y="0"/>
                    </a:moveTo>
                    <a:lnTo>
                      <a:pt x="1022898" y="0"/>
                    </a:lnTo>
                    <a:cubicBezTo>
                      <a:pt x="1029513" y="0"/>
                      <a:pt x="1035857" y="2628"/>
                      <a:pt x="1040535" y="7305"/>
                    </a:cubicBezTo>
                    <a:cubicBezTo>
                      <a:pt x="1045212" y="11983"/>
                      <a:pt x="1047840" y="18327"/>
                      <a:pt x="1047840" y="24942"/>
                    </a:cubicBezTo>
                    <a:lnTo>
                      <a:pt x="1047840" y="394158"/>
                    </a:lnTo>
                    <a:cubicBezTo>
                      <a:pt x="1047840" y="407933"/>
                      <a:pt x="1036673" y="419100"/>
                      <a:pt x="1022898" y="419100"/>
                    </a:cubicBezTo>
                    <a:lnTo>
                      <a:pt x="24942" y="419100"/>
                    </a:lnTo>
                    <a:cubicBezTo>
                      <a:pt x="11167" y="419100"/>
                      <a:pt x="0" y="407933"/>
                      <a:pt x="0" y="394158"/>
                    </a:cubicBezTo>
                    <a:lnTo>
                      <a:pt x="0" y="24942"/>
                    </a:lnTo>
                    <a:cubicBezTo>
                      <a:pt x="0" y="11167"/>
                      <a:pt x="11167" y="0"/>
                      <a:pt x="24942" y="0"/>
                    </a:cubicBezTo>
                    <a:close/>
                  </a:path>
                </a:pathLst>
              </a:custGeom>
              <a:solidFill>
                <a:srgbClr val="FFFFFF"/>
              </a:solidFill>
              <a:ln w="9525" cap="rnd">
                <a:solidFill>
                  <a:srgbClr val="000000"/>
                </a:solidFill>
                <a:prstDash val="solid"/>
                <a:round/>
              </a:ln>
            </p:spPr>
          </p:sp>
          <p:sp>
            <p:nvSpPr>
              <p:cNvPr id="36" name="TextBox 36"/>
              <p:cNvSpPr txBox="1"/>
              <p:nvPr/>
            </p:nvSpPr>
            <p:spPr>
              <a:xfrm>
                <a:off x="0" y="-47625"/>
                <a:ext cx="1047840" cy="466725"/>
              </a:xfrm>
              <a:prstGeom prst="rect">
                <a:avLst/>
              </a:prstGeom>
            </p:spPr>
            <p:txBody>
              <a:bodyPr lIns="50800" tIns="50800" rIns="50800" bIns="50800" rtlCol="0" anchor="ctr"/>
              <a:lstStyle/>
              <a:p>
                <a:pPr algn="ctr">
                  <a:lnSpc>
                    <a:spcPts val="2495"/>
                  </a:lnSpc>
                </a:pPr>
                <a:endParaRPr/>
              </a:p>
            </p:txBody>
          </p:sp>
        </p:grpSp>
        <p:grpSp>
          <p:nvGrpSpPr>
            <p:cNvPr id="37" name="Group 37"/>
            <p:cNvGrpSpPr/>
            <p:nvPr/>
          </p:nvGrpSpPr>
          <p:grpSpPr>
            <a:xfrm>
              <a:off x="0" y="0"/>
              <a:ext cx="354454" cy="2715768"/>
              <a:chOff x="0" y="0"/>
              <a:chExt cx="54700" cy="419100"/>
            </a:xfrm>
          </p:grpSpPr>
          <p:sp>
            <p:nvSpPr>
              <p:cNvPr id="38" name="Freeform 38"/>
              <p:cNvSpPr/>
              <p:nvPr/>
            </p:nvSpPr>
            <p:spPr>
              <a:xfrm>
                <a:off x="0" y="0"/>
                <a:ext cx="54700" cy="419100"/>
              </a:xfrm>
              <a:custGeom>
                <a:avLst/>
                <a:gdLst/>
                <a:ahLst/>
                <a:cxnLst/>
                <a:rect l="l" t="t" r="r" b="b"/>
                <a:pathLst>
                  <a:path w="54700" h="419100">
                    <a:moveTo>
                      <a:pt x="27350" y="0"/>
                    </a:moveTo>
                    <a:lnTo>
                      <a:pt x="27350" y="0"/>
                    </a:lnTo>
                    <a:cubicBezTo>
                      <a:pt x="42455" y="0"/>
                      <a:pt x="54700" y="12245"/>
                      <a:pt x="54700" y="27350"/>
                    </a:cubicBezTo>
                    <a:lnTo>
                      <a:pt x="54700" y="391750"/>
                    </a:lnTo>
                    <a:cubicBezTo>
                      <a:pt x="54700" y="406855"/>
                      <a:pt x="42455" y="419100"/>
                      <a:pt x="27350" y="419100"/>
                    </a:cubicBezTo>
                    <a:lnTo>
                      <a:pt x="27350" y="419100"/>
                    </a:lnTo>
                    <a:cubicBezTo>
                      <a:pt x="12245" y="419100"/>
                      <a:pt x="0" y="406855"/>
                      <a:pt x="0" y="391750"/>
                    </a:cubicBezTo>
                    <a:lnTo>
                      <a:pt x="0" y="27350"/>
                    </a:lnTo>
                    <a:cubicBezTo>
                      <a:pt x="0" y="12245"/>
                      <a:pt x="12245" y="0"/>
                      <a:pt x="27350" y="0"/>
                    </a:cubicBezTo>
                    <a:close/>
                  </a:path>
                </a:pathLst>
              </a:custGeom>
              <a:solidFill>
                <a:srgbClr val="145DA0"/>
              </a:solidFill>
            </p:spPr>
          </p:sp>
          <p:sp>
            <p:nvSpPr>
              <p:cNvPr id="39" name="TextBox 39"/>
              <p:cNvSpPr txBox="1"/>
              <p:nvPr/>
            </p:nvSpPr>
            <p:spPr>
              <a:xfrm>
                <a:off x="0" y="-47625"/>
                <a:ext cx="54700" cy="466725"/>
              </a:xfrm>
              <a:prstGeom prst="rect">
                <a:avLst/>
              </a:prstGeom>
            </p:spPr>
            <p:txBody>
              <a:bodyPr lIns="50800" tIns="50800" rIns="50800" bIns="50800" rtlCol="0" anchor="ctr"/>
              <a:lstStyle/>
              <a:p>
                <a:pPr algn="ctr">
                  <a:lnSpc>
                    <a:spcPts val="2495"/>
                  </a:lnSpc>
                </a:pPr>
                <a:endParaRPr/>
              </a:p>
            </p:txBody>
          </p:sp>
        </p:grpSp>
        <p:sp>
          <p:nvSpPr>
            <p:cNvPr id="40" name="TextBox 40"/>
            <p:cNvSpPr txBox="1"/>
            <p:nvPr/>
          </p:nvSpPr>
          <p:spPr>
            <a:xfrm>
              <a:off x="1207923" y="429544"/>
              <a:ext cx="2104524" cy="311326"/>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Dev Tools</a:t>
              </a:r>
            </a:p>
          </p:txBody>
        </p:sp>
        <p:sp>
          <p:nvSpPr>
            <p:cNvPr id="41" name="TextBox 41"/>
            <p:cNvSpPr txBox="1"/>
            <p:nvPr/>
          </p:nvSpPr>
          <p:spPr>
            <a:xfrm>
              <a:off x="626949" y="1041756"/>
              <a:ext cx="5483736" cy="971665"/>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Jupyter Notebook for experimentation and VS Code for robust coding, debugging, and version control.</a:t>
              </a:r>
            </a:p>
          </p:txBody>
        </p:sp>
      </p:grpSp>
      <p:grpSp>
        <p:nvGrpSpPr>
          <p:cNvPr id="42" name="Group 42"/>
          <p:cNvGrpSpPr/>
          <p:nvPr/>
        </p:nvGrpSpPr>
        <p:grpSpPr>
          <a:xfrm>
            <a:off x="1563435" y="4125087"/>
            <a:ext cx="5225423" cy="2036826"/>
            <a:chOff x="0" y="0"/>
            <a:chExt cx="6967231" cy="2715768"/>
          </a:xfrm>
        </p:grpSpPr>
        <p:grpSp>
          <p:nvGrpSpPr>
            <p:cNvPr id="43" name="Group 43"/>
            <p:cNvGrpSpPr/>
            <p:nvPr/>
          </p:nvGrpSpPr>
          <p:grpSpPr>
            <a:xfrm>
              <a:off x="177227" y="0"/>
              <a:ext cx="6790004" cy="2715768"/>
              <a:chOff x="0" y="0"/>
              <a:chExt cx="1047840" cy="419100"/>
            </a:xfrm>
          </p:grpSpPr>
          <p:sp>
            <p:nvSpPr>
              <p:cNvPr id="44" name="Freeform 44"/>
              <p:cNvSpPr/>
              <p:nvPr/>
            </p:nvSpPr>
            <p:spPr>
              <a:xfrm>
                <a:off x="0" y="0"/>
                <a:ext cx="1047840" cy="419100"/>
              </a:xfrm>
              <a:custGeom>
                <a:avLst/>
                <a:gdLst/>
                <a:ahLst/>
                <a:cxnLst/>
                <a:rect l="l" t="t" r="r" b="b"/>
                <a:pathLst>
                  <a:path w="1047840" h="419100">
                    <a:moveTo>
                      <a:pt x="24942" y="0"/>
                    </a:moveTo>
                    <a:lnTo>
                      <a:pt x="1022898" y="0"/>
                    </a:lnTo>
                    <a:cubicBezTo>
                      <a:pt x="1029513" y="0"/>
                      <a:pt x="1035857" y="2628"/>
                      <a:pt x="1040535" y="7305"/>
                    </a:cubicBezTo>
                    <a:cubicBezTo>
                      <a:pt x="1045212" y="11983"/>
                      <a:pt x="1047840" y="18327"/>
                      <a:pt x="1047840" y="24942"/>
                    </a:cubicBezTo>
                    <a:lnTo>
                      <a:pt x="1047840" y="394158"/>
                    </a:lnTo>
                    <a:cubicBezTo>
                      <a:pt x="1047840" y="407933"/>
                      <a:pt x="1036673" y="419100"/>
                      <a:pt x="1022898" y="419100"/>
                    </a:cubicBezTo>
                    <a:lnTo>
                      <a:pt x="24942" y="419100"/>
                    </a:lnTo>
                    <a:cubicBezTo>
                      <a:pt x="11167" y="419100"/>
                      <a:pt x="0" y="407933"/>
                      <a:pt x="0" y="394158"/>
                    </a:cubicBezTo>
                    <a:lnTo>
                      <a:pt x="0" y="24942"/>
                    </a:lnTo>
                    <a:cubicBezTo>
                      <a:pt x="0" y="11167"/>
                      <a:pt x="11167" y="0"/>
                      <a:pt x="24942" y="0"/>
                    </a:cubicBezTo>
                    <a:close/>
                  </a:path>
                </a:pathLst>
              </a:custGeom>
              <a:solidFill>
                <a:srgbClr val="FFFFFF"/>
              </a:solidFill>
              <a:ln w="9525" cap="rnd">
                <a:solidFill>
                  <a:srgbClr val="000000"/>
                </a:solidFill>
                <a:prstDash val="solid"/>
                <a:round/>
              </a:ln>
            </p:spPr>
          </p:sp>
          <p:sp>
            <p:nvSpPr>
              <p:cNvPr id="45" name="TextBox 45"/>
              <p:cNvSpPr txBox="1"/>
              <p:nvPr/>
            </p:nvSpPr>
            <p:spPr>
              <a:xfrm>
                <a:off x="0" y="-47625"/>
                <a:ext cx="1047840" cy="466725"/>
              </a:xfrm>
              <a:prstGeom prst="rect">
                <a:avLst/>
              </a:prstGeom>
            </p:spPr>
            <p:txBody>
              <a:bodyPr lIns="50800" tIns="50800" rIns="50800" bIns="50800" rtlCol="0" anchor="ctr"/>
              <a:lstStyle/>
              <a:p>
                <a:pPr algn="ctr">
                  <a:lnSpc>
                    <a:spcPts val="2495"/>
                  </a:lnSpc>
                </a:pPr>
                <a:endParaRPr/>
              </a:p>
            </p:txBody>
          </p:sp>
        </p:grpSp>
        <p:grpSp>
          <p:nvGrpSpPr>
            <p:cNvPr id="46" name="Group 46"/>
            <p:cNvGrpSpPr/>
            <p:nvPr/>
          </p:nvGrpSpPr>
          <p:grpSpPr>
            <a:xfrm>
              <a:off x="0" y="0"/>
              <a:ext cx="354454" cy="2715768"/>
              <a:chOff x="0" y="0"/>
              <a:chExt cx="54700" cy="419100"/>
            </a:xfrm>
          </p:grpSpPr>
          <p:sp>
            <p:nvSpPr>
              <p:cNvPr id="47" name="Freeform 47"/>
              <p:cNvSpPr/>
              <p:nvPr/>
            </p:nvSpPr>
            <p:spPr>
              <a:xfrm>
                <a:off x="0" y="0"/>
                <a:ext cx="54700" cy="419100"/>
              </a:xfrm>
              <a:custGeom>
                <a:avLst/>
                <a:gdLst/>
                <a:ahLst/>
                <a:cxnLst/>
                <a:rect l="l" t="t" r="r" b="b"/>
                <a:pathLst>
                  <a:path w="54700" h="419100">
                    <a:moveTo>
                      <a:pt x="27350" y="0"/>
                    </a:moveTo>
                    <a:lnTo>
                      <a:pt x="27350" y="0"/>
                    </a:lnTo>
                    <a:cubicBezTo>
                      <a:pt x="42455" y="0"/>
                      <a:pt x="54700" y="12245"/>
                      <a:pt x="54700" y="27350"/>
                    </a:cubicBezTo>
                    <a:lnTo>
                      <a:pt x="54700" y="391750"/>
                    </a:lnTo>
                    <a:cubicBezTo>
                      <a:pt x="54700" y="406855"/>
                      <a:pt x="42455" y="419100"/>
                      <a:pt x="27350" y="419100"/>
                    </a:cubicBezTo>
                    <a:lnTo>
                      <a:pt x="27350" y="419100"/>
                    </a:lnTo>
                    <a:cubicBezTo>
                      <a:pt x="12245" y="419100"/>
                      <a:pt x="0" y="406855"/>
                      <a:pt x="0" y="391750"/>
                    </a:cubicBezTo>
                    <a:lnTo>
                      <a:pt x="0" y="27350"/>
                    </a:lnTo>
                    <a:cubicBezTo>
                      <a:pt x="0" y="12245"/>
                      <a:pt x="12245" y="0"/>
                      <a:pt x="27350" y="0"/>
                    </a:cubicBezTo>
                    <a:close/>
                  </a:path>
                </a:pathLst>
              </a:custGeom>
              <a:solidFill>
                <a:srgbClr val="145DA0"/>
              </a:solidFill>
            </p:spPr>
          </p:sp>
          <p:sp>
            <p:nvSpPr>
              <p:cNvPr id="48" name="TextBox 48"/>
              <p:cNvSpPr txBox="1"/>
              <p:nvPr/>
            </p:nvSpPr>
            <p:spPr>
              <a:xfrm>
                <a:off x="0" y="-47625"/>
                <a:ext cx="54700" cy="466725"/>
              </a:xfrm>
              <a:prstGeom prst="rect">
                <a:avLst/>
              </a:prstGeom>
            </p:spPr>
            <p:txBody>
              <a:bodyPr lIns="50800" tIns="50800" rIns="50800" bIns="50800" rtlCol="0" anchor="ctr"/>
              <a:lstStyle/>
              <a:p>
                <a:pPr algn="ctr">
                  <a:lnSpc>
                    <a:spcPts val="2495"/>
                  </a:lnSpc>
                </a:pPr>
                <a:endParaRPr/>
              </a:p>
            </p:txBody>
          </p:sp>
        </p:grpSp>
        <p:sp>
          <p:nvSpPr>
            <p:cNvPr id="49" name="TextBox 49"/>
            <p:cNvSpPr txBox="1"/>
            <p:nvPr/>
          </p:nvSpPr>
          <p:spPr>
            <a:xfrm>
              <a:off x="1207923" y="429544"/>
              <a:ext cx="4461958" cy="311326"/>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Operating System</a:t>
              </a:r>
            </a:p>
          </p:txBody>
        </p:sp>
        <p:sp>
          <p:nvSpPr>
            <p:cNvPr id="50" name="TextBox 50"/>
            <p:cNvSpPr txBox="1"/>
            <p:nvPr/>
          </p:nvSpPr>
          <p:spPr>
            <a:xfrm>
              <a:off x="626949" y="1041756"/>
              <a:ext cx="5483736" cy="971665"/>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Cross-platform compatibility: Seamless execution on Windows, Linux, or macOS environments.</a:t>
              </a:r>
            </a:p>
          </p:txBody>
        </p:sp>
      </p:grpSp>
      <p:grpSp>
        <p:nvGrpSpPr>
          <p:cNvPr id="51" name="Group 51"/>
          <p:cNvGrpSpPr/>
          <p:nvPr/>
        </p:nvGrpSpPr>
        <p:grpSpPr>
          <a:xfrm>
            <a:off x="9930481" y="1371611"/>
            <a:ext cx="5225423" cy="2036826"/>
            <a:chOff x="0" y="0"/>
            <a:chExt cx="6967231" cy="2715768"/>
          </a:xfrm>
        </p:grpSpPr>
        <p:grpSp>
          <p:nvGrpSpPr>
            <p:cNvPr id="52" name="Group 52"/>
            <p:cNvGrpSpPr/>
            <p:nvPr/>
          </p:nvGrpSpPr>
          <p:grpSpPr>
            <a:xfrm>
              <a:off x="177227" y="0"/>
              <a:ext cx="6790004" cy="2715768"/>
              <a:chOff x="0" y="0"/>
              <a:chExt cx="1047840" cy="419100"/>
            </a:xfrm>
          </p:grpSpPr>
          <p:sp>
            <p:nvSpPr>
              <p:cNvPr id="53" name="Freeform 53"/>
              <p:cNvSpPr/>
              <p:nvPr/>
            </p:nvSpPr>
            <p:spPr>
              <a:xfrm>
                <a:off x="0" y="0"/>
                <a:ext cx="1047840" cy="419100"/>
              </a:xfrm>
              <a:custGeom>
                <a:avLst/>
                <a:gdLst/>
                <a:ahLst/>
                <a:cxnLst/>
                <a:rect l="l" t="t" r="r" b="b"/>
                <a:pathLst>
                  <a:path w="1047840" h="419100">
                    <a:moveTo>
                      <a:pt x="24942" y="0"/>
                    </a:moveTo>
                    <a:lnTo>
                      <a:pt x="1022898" y="0"/>
                    </a:lnTo>
                    <a:cubicBezTo>
                      <a:pt x="1029513" y="0"/>
                      <a:pt x="1035857" y="2628"/>
                      <a:pt x="1040535" y="7305"/>
                    </a:cubicBezTo>
                    <a:cubicBezTo>
                      <a:pt x="1045212" y="11983"/>
                      <a:pt x="1047840" y="18327"/>
                      <a:pt x="1047840" y="24942"/>
                    </a:cubicBezTo>
                    <a:lnTo>
                      <a:pt x="1047840" y="394158"/>
                    </a:lnTo>
                    <a:cubicBezTo>
                      <a:pt x="1047840" y="407933"/>
                      <a:pt x="1036673" y="419100"/>
                      <a:pt x="1022898" y="419100"/>
                    </a:cubicBezTo>
                    <a:lnTo>
                      <a:pt x="24942" y="419100"/>
                    </a:lnTo>
                    <a:cubicBezTo>
                      <a:pt x="11167" y="419100"/>
                      <a:pt x="0" y="407933"/>
                      <a:pt x="0" y="394158"/>
                    </a:cubicBezTo>
                    <a:lnTo>
                      <a:pt x="0" y="24942"/>
                    </a:lnTo>
                    <a:cubicBezTo>
                      <a:pt x="0" y="11167"/>
                      <a:pt x="11167" y="0"/>
                      <a:pt x="24942" y="0"/>
                    </a:cubicBezTo>
                    <a:close/>
                  </a:path>
                </a:pathLst>
              </a:custGeom>
              <a:solidFill>
                <a:srgbClr val="FFFFFF"/>
              </a:solidFill>
              <a:ln w="9525" cap="rnd">
                <a:solidFill>
                  <a:srgbClr val="000000"/>
                </a:solidFill>
                <a:prstDash val="solid"/>
                <a:round/>
              </a:ln>
            </p:spPr>
          </p:sp>
          <p:sp>
            <p:nvSpPr>
              <p:cNvPr id="54" name="TextBox 54"/>
              <p:cNvSpPr txBox="1"/>
              <p:nvPr/>
            </p:nvSpPr>
            <p:spPr>
              <a:xfrm>
                <a:off x="0" y="-47625"/>
                <a:ext cx="1047840" cy="466725"/>
              </a:xfrm>
              <a:prstGeom prst="rect">
                <a:avLst/>
              </a:prstGeom>
            </p:spPr>
            <p:txBody>
              <a:bodyPr lIns="50800" tIns="50800" rIns="50800" bIns="50800" rtlCol="0" anchor="ctr"/>
              <a:lstStyle/>
              <a:p>
                <a:pPr algn="ctr">
                  <a:lnSpc>
                    <a:spcPts val="2495"/>
                  </a:lnSpc>
                </a:pPr>
                <a:endParaRPr/>
              </a:p>
            </p:txBody>
          </p:sp>
        </p:grpSp>
        <p:grpSp>
          <p:nvGrpSpPr>
            <p:cNvPr id="55" name="Group 55"/>
            <p:cNvGrpSpPr/>
            <p:nvPr/>
          </p:nvGrpSpPr>
          <p:grpSpPr>
            <a:xfrm>
              <a:off x="0" y="0"/>
              <a:ext cx="354454" cy="2715768"/>
              <a:chOff x="0" y="0"/>
              <a:chExt cx="54700" cy="419100"/>
            </a:xfrm>
          </p:grpSpPr>
          <p:sp>
            <p:nvSpPr>
              <p:cNvPr id="56" name="Freeform 56"/>
              <p:cNvSpPr/>
              <p:nvPr/>
            </p:nvSpPr>
            <p:spPr>
              <a:xfrm>
                <a:off x="0" y="0"/>
                <a:ext cx="54700" cy="419100"/>
              </a:xfrm>
              <a:custGeom>
                <a:avLst/>
                <a:gdLst/>
                <a:ahLst/>
                <a:cxnLst/>
                <a:rect l="l" t="t" r="r" b="b"/>
                <a:pathLst>
                  <a:path w="54700" h="419100">
                    <a:moveTo>
                      <a:pt x="27350" y="0"/>
                    </a:moveTo>
                    <a:lnTo>
                      <a:pt x="27350" y="0"/>
                    </a:lnTo>
                    <a:cubicBezTo>
                      <a:pt x="42455" y="0"/>
                      <a:pt x="54700" y="12245"/>
                      <a:pt x="54700" y="27350"/>
                    </a:cubicBezTo>
                    <a:lnTo>
                      <a:pt x="54700" y="391750"/>
                    </a:lnTo>
                    <a:cubicBezTo>
                      <a:pt x="54700" y="406855"/>
                      <a:pt x="42455" y="419100"/>
                      <a:pt x="27350" y="419100"/>
                    </a:cubicBezTo>
                    <a:lnTo>
                      <a:pt x="27350" y="419100"/>
                    </a:lnTo>
                    <a:cubicBezTo>
                      <a:pt x="12245" y="419100"/>
                      <a:pt x="0" y="406855"/>
                      <a:pt x="0" y="391750"/>
                    </a:cubicBezTo>
                    <a:lnTo>
                      <a:pt x="0" y="27350"/>
                    </a:lnTo>
                    <a:cubicBezTo>
                      <a:pt x="0" y="12245"/>
                      <a:pt x="12245" y="0"/>
                      <a:pt x="27350" y="0"/>
                    </a:cubicBezTo>
                    <a:close/>
                  </a:path>
                </a:pathLst>
              </a:custGeom>
              <a:solidFill>
                <a:srgbClr val="145DA0"/>
              </a:solidFill>
            </p:spPr>
          </p:sp>
          <p:sp>
            <p:nvSpPr>
              <p:cNvPr id="57" name="TextBox 57"/>
              <p:cNvSpPr txBox="1"/>
              <p:nvPr/>
            </p:nvSpPr>
            <p:spPr>
              <a:xfrm>
                <a:off x="0" y="-47625"/>
                <a:ext cx="54700" cy="466725"/>
              </a:xfrm>
              <a:prstGeom prst="rect">
                <a:avLst/>
              </a:prstGeom>
            </p:spPr>
            <p:txBody>
              <a:bodyPr lIns="50800" tIns="50800" rIns="50800" bIns="50800" rtlCol="0" anchor="ctr"/>
              <a:lstStyle/>
              <a:p>
                <a:pPr algn="ctr">
                  <a:lnSpc>
                    <a:spcPts val="2495"/>
                  </a:lnSpc>
                </a:pPr>
                <a:endParaRPr/>
              </a:p>
            </p:txBody>
          </p:sp>
        </p:grpSp>
        <p:sp>
          <p:nvSpPr>
            <p:cNvPr id="58" name="TextBox 58"/>
            <p:cNvSpPr txBox="1"/>
            <p:nvPr/>
          </p:nvSpPr>
          <p:spPr>
            <a:xfrm>
              <a:off x="1207923" y="429544"/>
              <a:ext cx="2104524" cy="311326"/>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Software Stack</a:t>
              </a:r>
            </a:p>
          </p:txBody>
        </p:sp>
        <p:sp>
          <p:nvSpPr>
            <p:cNvPr id="59" name="TextBox 59"/>
            <p:cNvSpPr txBox="1"/>
            <p:nvPr/>
          </p:nvSpPr>
          <p:spPr>
            <a:xfrm>
              <a:off x="626949" y="1041756"/>
              <a:ext cx="5483736" cy="971665"/>
            </a:xfrm>
            <a:prstGeom prst="rect">
              <a:avLst/>
            </a:prstGeom>
          </p:spPr>
          <p:txBody>
            <a:bodyPr lIns="0" tIns="0" rIns="0" bIns="0" rtlCol="0" anchor="t">
              <a:spAutoFit/>
            </a:bodyPr>
            <a:lstStyle/>
            <a:p>
              <a:pPr marL="0" lvl="0" indent="0" algn="l">
                <a:lnSpc>
                  <a:spcPts val="1960"/>
                </a:lnSpc>
                <a:spcBef>
                  <a:spcPct val="0"/>
                </a:spcBef>
              </a:pPr>
              <a:r>
                <a:rPr lang="en-US" sz="1400" b="1">
                  <a:solidFill>
                    <a:srgbClr val="051D40"/>
                  </a:solidFill>
                  <a:latin typeface="Montserrat Bold"/>
                  <a:ea typeface="Montserrat Bold"/>
                  <a:cs typeface="Montserrat Bold"/>
                  <a:sym typeface="Montserrat Bold"/>
                </a:rPr>
                <a:t>Python 3.x with Pandas, NumPy, Scikit-learn, Matplotlib, and Streamlit for full-stack analysis.</a:t>
              </a:r>
            </a:p>
          </p:txBody>
        </p:sp>
      </p:grpSp>
      <p:sp>
        <p:nvSpPr>
          <p:cNvPr id="60" name="Freeform 60"/>
          <p:cNvSpPr/>
          <p:nvPr/>
        </p:nvSpPr>
        <p:spPr>
          <a:xfrm>
            <a:off x="2063481" y="4388134"/>
            <a:ext cx="287186" cy="326348"/>
          </a:xfrm>
          <a:custGeom>
            <a:avLst/>
            <a:gdLst/>
            <a:ahLst/>
            <a:cxnLst/>
            <a:rect l="l" t="t" r="r" b="b"/>
            <a:pathLst>
              <a:path w="287186" h="326348">
                <a:moveTo>
                  <a:pt x="0" y="0"/>
                </a:moveTo>
                <a:lnTo>
                  <a:pt x="287186" y="0"/>
                </a:lnTo>
                <a:lnTo>
                  <a:pt x="287186" y="326347"/>
                </a:lnTo>
                <a:lnTo>
                  <a:pt x="0" y="326347"/>
                </a:lnTo>
                <a:lnTo>
                  <a:pt x="0" y="0"/>
                </a:lnTo>
                <a:close/>
              </a:path>
            </a:pathLst>
          </a:custGeom>
          <a:blipFill>
            <a:blip r:embed="rId3"/>
            <a:stretch>
              <a:fillRect/>
            </a:stretch>
          </a:blipFill>
        </p:spPr>
      </p:sp>
      <p:sp>
        <p:nvSpPr>
          <p:cNvPr id="61" name="Freeform 61"/>
          <p:cNvSpPr/>
          <p:nvPr/>
        </p:nvSpPr>
        <p:spPr>
          <a:xfrm>
            <a:off x="3442884" y="7208290"/>
            <a:ext cx="270372" cy="241404"/>
          </a:xfrm>
          <a:custGeom>
            <a:avLst/>
            <a:gdLst/>
            <a:ahLst/>
            <a:cxnLst/>
            <a:rect l="l" t="t" r="r" b="b"/>
            <a:pathLst>
              <a:path w="270372" h="241404">
                <a:moveTo>
                  <a:pt x="0" y="0"/>
                </a:moveTo>
                <a:lnTo>
                  <a:pt x="270372" y="0"/>
                </a:lnTo>
                <a:lnTo>
                  <a:pt x="270372" y="241404"/>
                </a:lnTo>
                <a:lnTo>
                  <a:pt x="0" y="241404"/>
                </a:lnTo>
                <a:lnTo>
                  <a:pt x="0" y="0"/>
                </a:lnTo>
                <a:close/>
              </a:path>
            </a:pathLst>
          </a:custGeom>
          <a:blipFill>
            <a:blip r:embed="rId4"/>
            <a:stretch>
              <a:fillRect/>
            </a:stretch>
          </a:blipFill>
        </p:spPr>
      </p:sp>
      <p:sp>
        <p:nvSpPr>
          <p:cNvPr id="62" name="Freeform 62"/>
          <p:cNvSpPr/>
          <p:nvPr/>
        </p:nvSpPr>
        <p:spPr>
          <a:xfrm>
            <a:off x="10387240" y="1663623"/>
            <a:ext cx="365255" cy="294560"/>
          </a:xfrm>
          <a:custGeom>
            <a:avLst/>
            <a:gdLst/>
            <a:ahLst/>
            <a:cxnLst/>
            <a:rect l="l" t="t" r="r" b="b"/>
            <a:pathLst>
              <a:path w="365255" h="294560">
                <a:moveTo>
                  <a:pt x="0" y="0"/>
                </a:moveTo>
                <a:lnTo>
                  <a:pt x="365255" y="0"/>
                </a:lnTo>
                <a:lnTo>
                  <a:pt x="365255" y="294560"/>
                </a:lnTo>
                <a:lnTo>
                  <a:pt x="0" y="294560"/>
                </a:lnTo>
                <a:lnTo>
                  <a:pt x="0" y="0"/>
                </a:lnTo>
                <a:close/>
              </a:path>
            </a:pathLst>
          </a:custGeom>
          <a:blipFill>
            <a:blip r:embed="rId5"/>
            <a:stretch>
              <a:fillRect/>
            </a:stretch>
          </a:blipFill>
        </p:spPr>
      </p:sp>
      <p:sp>
        <p:nvSpPr>
          <p:cNvPr id="63" name="Freeform 63"/>
          <p:cNvSpPr/>
          <p:nvPr/>
        </p:nvSpPr>
        <p:spPr>
          <a:xfrm>
            <a:off x="12543192" y="4440056"/>
            <a:ext cx="258104" cy="222503"/>
          </a:xfrm>
          <a:custGeom>
            <a:avLst/>
            <a:gdLst/>
            <a:ahLst/>
            <a:cxnLst/>
            <a:rect l="l" t="t" r="r" b="b"/>
            <a:pathLst>
              <a:path w="258104" h="222503">
                <a:moveTo>
                  <a:pt x="0" y="0"/>
                </a:moveTo>
                <a:lnTo>
                  <a:pt x="258104" y="0"/>
                </a:lnTo>
                <a:lnTo>
                  <a:pt x="258104" y="222503"/>
                </a:lnTo>
                <a:lnTo>
                  <a:pt x="0" y="222503"/>
                </a:lnTo>
                <a:lnTo>
                  <a:pt x="0" y="0"/>
                </a:lnTo>
                <a:close/>
              </a:path>
            </a:pathLst>
          </a:custGeom>
          <a:blipFill>
            <a:blip r:embed="rId6"/>
            <a:stretch>
              <a:fillRect/>
            </a:stretch>
          </a:blipFill>
        </p:spPr>
      </p:sp>
      <p:sp>
        <p:nvSpPr>
          <p:cNvPr id="64" name="Freeform 64"/>
          <p:cNvSpPr/>
          <p:nvPr/>
        </p:nvSpPr>
        <p:spPr>
          <a:xfrm>
            <a:off x="10439283" y="7202697"/>
            <a:ext cx="313212" cy="252590"/>
          </a:xfrm>
          <a:custGeom>
            <a:avLst/>
            <a:gdLst/>
            <a:ahLst/>
            <a:cxnLst/>
            <a:rect l="l" t="t" r="r" b="b"/>
            <a:pathLst>
              <a:path w="313212" h="252590">
                <a:moveTo>
                  <a:pt x="0" y="0"/>
                </a:moveTo>
                <a:lnTo>
                  <a:pt x="313212" y="0"/>
                </a:lnTo>
                <a:lnTo>
                  <a:pt x="313212" y="252590"/>
                </a:lnTo>
                <a:lnTo>
                  <a:pt x="0" y="252590"/>
                </a:lnTo>
                <a:lnTo>
                  <a:pt x="0" y="0"/>
                </a:lnTo>
                <a:close/>
              </a:path>
            </a:pathLst>
          </a:custGeom>
          <a:blipFill>
            <a:blip r:embed="rId7"/>
            <a:stretch>
              <a:fillRect/>
            </a:stretch>
          </a:blipFill>
        </p:spPr>
      </p:sp>
      <p:sp>
        <p:nvSpPr>
          <p:cNvPr id="65" name="TextBox 65"/>
          <p:cNvSpPr txBox="1"/>
          <p:nvPr/>
        </p:nvSpPr>
        <p:spPr>
          <a:xfrm>
            <a:off x="7171657" y="3840220"/>
            <a:ext cx="4479421" cy="2321693"/>
          </a:xfrm>
          <a:prstGeom prst="rect">
            <a:avLst/>
          </a:prstGeom>
        </p:spPr>
        <p:txBody>
          <a:bodyPr lIns="0" tIns="0" rIns="0" bIns="0" rtlCol="0" anchor="t">
            <a:spAutoFit/>
          </a:bodyPr>
          <a:lstStyle/>
          <a:p>
            <a:pPr algn="ctr">
              <a:lnSpc>
                <a:spcPts val="4603"/>
              </a:lnSpc>
            </a:pPr>
            <a:r>
              <a:rPr lang="en-US" sz="3288" b="1">
                <a:solidFill>
                  <a:srgbClr val="051D40"/>
                </a:solidFill>
                <a:latin typeface="Montserrat Bold"/>
                <a:ea typeface="Montserrat Bold"/>
                <a:cs typeface="Montserrat Bold"/>
                <a:sym typeface="Montserrat Bold"/>
              </a:rPr>
              <a:t>Software</a:t>
            </a:r>
          </a:p>
          <a:p>
            <a:pPr algn="ctr">
              <a:lnSpc>
                <a:spcPts val="4603"/>
              </a:lnSpc>
            </a:pPr>
            <a:r>
              <a:rPr lang="en-US" sz="3288" b="1">
                <a:solidFill>
                  <a:srgbClr val="051D40"/>
                </a:solidFill>
                <a:latin typeface="Montserrat Bold"/>
                <a:ea typeface="Montserrat Bold"/>
                <a:cs typeface="Montserrat Bold"/>
                <a:sym typeface="Montserrat Bold"/>
              </a:rPr>
              <a:t> &amp; </a:t>
            </a:r>
          </a:p>
          <a:p>
            <a:pPr marL="0" lvl="0" indent="0" algn="ctr">
              <a:lnSpc>
                <a:spcPts val="4603"/>
              </a:lnSpc>
              <a:spcBef>
                <a:spcPct val="0"/>
              </a:spcBef>
            </a:pPr>
            <a:r>
              <a:rPr lang="en-US" sz="3288" b="1">
                <a:solidFill>
                  <a:srgbClr val="051D40"/>
                </a:solidFill>
                <a:latin typeface="Montserrat Bold"/>
                <a:ea typeface="Montserrat Bold"/>
                <a:cs typeface="Montserrat Bold"/>
                <a:sym typeface="Montserrat Bold"/>
              </a:rPr>
              <a:t>Hardware  Requirements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371425" y="2703004"/>
            <a:ext cx="8772575" cy="6053443"/>
          </a:xfrm>
          <a:custGeom>
            <a:avLst/>
            <a:gdLst/>
            <a:ahLst/>
            <a:cxnLst/>
            <a:rect l="l" t="t" r="r" b="b"/>
            <a:pathLst>
              <a:path w="8772575" h="6053443">
                <a:moveTo>
                  <a:pt x="0" y="0"/>
                </a:moveTo>
                <a:lnTo>
                  <a:pt x="8772575" y="0"/>
                </a:lnTo>
                <a:lnTo>
                  <a:pt x="8772575" y="6053444"/>
                </a:lnTo>
                <a:lnTo>
                  <a:pt x="0" y="6053444"/>
                </a:lnTo>
                <a:lnTo>
                  <a:pt x="0" y="0"/>
                </a:lnTo>
                <a:close/>
              </a:path>
            </a:pathLst>
          </a:custGeom>
          <a:blipFill>
            <a:blip r:embed="rId5"/>
            <a:stretch>
              <a:fillRect r="-2608"/>
            </a:stretch>
          </a:blipFill>
        </p:spPr>
      </p:sp>
      <p:sp>
        <p:nvSpPr>
          <p:cNvPr id="6" name="TextBox 6"/>
          <p:cNvSpPr txBox="1"/>
          <p:nvPr/>
        </p:nvSpPr>
        <p:spPr>
          <a:xfrm>
            <a:off x="7199254" y="758250"/>
            <a:ext cx="3889492" cy="971059"/>
          </a:xfrm>
          <a:prstGeom prst="rect">
            <a:avLst/>
          </a:prstGeom>
        </p:spPr>
        <p:txBody>
          <a:bodyPr lIns="0" tIns="0" rIns="0" bIns="0" rtlCol="0" anchor="t">
            <a:spAutoFit/>
          </a:bodyPr>
          <a:lstStyle/>
          <a:p>
            <a:pPr marL="0" lvl="0" indent="0" algn="ctr">
              <a:lnSpc>
                <a:spcPts val="7902"/>
              </a:lnSpc>
              <a:spcBef>
                <a:spcPct val="0"/>
              </a:spcBef>
            </a:pPr>
            <a:r>
              <a:rPr lang="en-US" sz="5644" b="1">
                <a:solidFill>
                  <a:srgbClr val="FDFDFD"/>
                </a:solidFill>
                <a:latin typeface="Montserrat Bold"/>
                <a:ea typeface="Montserrat Bold"/>
                <a:cs typeface="Montserrat Bold"/>
                <a:sym typeface="Montserrat Bold"/>
              </a:rPr>
              <a:t>Results</a:t>
            </a:r>
          </a:p>
        </p:txBody>
      </p:sp>
      <p:sp>
        <p:nvSpPr>
          <p:cNvPr id="7" name="Freeform 7"/>
          <p:cNvSpPr/>
          <p:nvPr/>
        </p:nvSpPr>
        <p:spPr>
          <a:xfrm>
            <a:off x="9336409" y="2703004"/>
            <a:ext cx="8773106" cy="6053443"/>
          </a:xfrm>
          <a:custGeom>
            <a:avLst/>
            <a:gdLst/>
            <a:ahLst/>
            <a:cxnLst/>
            <a:rect l="l" t="t" r="r" b="b"/>
            <a:pathLst>
              <a:path w="8773106" h="6053443">
                <a:moveTo>
                  <a:pt x="0" y="0"/>
                </a:moveTo>
                <a:lnTo>
                  <a:pt x="8773106" y="0"/>
                </a:lnTo>
                <a:lnTo>
                  <a:pt x="8773106" y="6053444"/>
                </a:lnTo>
                <a:lnTo>
                  <a:pt x="0" y="6053444"/>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962</Words>
  <Application>Microsoft Office PowerPoint</Application>
  <PresentationFormat>Custom</PresentationFormat>
  <Paragraphs>106</Paragraphs>
  <Slides>15</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5" baseType="lpstr">
      <vt:lpstr>Arial</vt:lpstr>
      <vt:lpstr>Calibri</vt:lpstr>
      <vt:lpstr>Montserrat Bold</vt:lpstr>
      <vt:lpstr>Montserrat</vt:lpstr>
      <vt:lpstr>Open Sauce Bold</vt:lpstr>
      <vt:lpstr>Poppins</vt:lpstr>
      <vt:lpstr>Times New Roman Bold</vt:lpstr>
      <vt:lpstr>Poppins 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NARASARAOPETA ENGINEERING COLLEGE</dc:title>
  <cp:lastModifiedBy>maddi dedeepya</cp:lastModifiedBy>
  <cp:revision>2</cp:revision>
  <dcterms:created xsi:type="dcterms:W3CDTF">2006-08-16T00:00:00Z</dcterms:created>
  <dcterms:modified xsi:type="dcterms:W3CDTF">2026-02-17T09:00:05Z</dcterms:modified>
  <dc:identifier>DAG7rW9KWzs</dc:identifier>
</cp:coreProperties>
</file>